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06" r:id="rId2"/>
    <p:sldId id="1974" r:id="rId3"/>
    <p:sldId id="2284" r:id="rId4"/>
    <p:sldId id="525" r:id="rId5"/>
    <p:sldId id="1975" r:id="rId6"/>
    <p:sldId id="2542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516" r:id="rId15"/>
    <p:sldId id="2517" r:id="rId16"/>
    <p:sldId id="535" r:id="rId17"/>
    <p:sldId id="279" r:id="rId18"/>
    <p:sldId id="2749" r:id="rId19"/>
    <p:sldId id="2750" r:id="rId20"/>
    <p:sldId id="2522" r:id="rId21"/>
    <p:sldId id="2523" r:id="rId22"/>
    <p:sldId id="260" r:id="rId23"/>
    <p:sldId id="257" r:id="rId24"/>
    <p:sldId id="2538" r:id="rId25"/>
    <p:sldId id="2753" r:id="rId26"/>
    <p:sldId id="2521" r:id="rId27"/>
    <p:sldId id="2251" r:id="rId28"/>
    <p:sldId id="2249" r:id="rId29"/>
    <p:sldId id="2543" r:id="rId30"/>
    <p:sldId id="2257" r:id="rId31"/>
    <p:sldId id="2260" r:id="rId32"/>
    <p:sldId id="2258" r:id="rId33"/>
    <p:sldId id="2291" r:id="rId34"/>
    <p:sldId id="2545" r:id="rId35"/>
    <p:sldId id="466" r:id="rId36"/>
    <p:sldId id="2571" r:id="rId37"/>
    <p:sldId id="2242" r:id="rId38"/>
    <p:sldId id="2544" r:id="rId39"/>
    <p:sldId id="2289" r:id="rId40"/>
    <p:sldId id="2752" r:id="rId41"/>
    <p:sldId id="2261" r:id="rId42"/>
    <p:sldId id="310" r:id="rId43"/>
    <p:sldId id="2266" r:id="rId44"/>
    <p:sldId id="2518" r:id="rId45"/>
    <p:sldId id="2268" r:id="rId46"/>
    <p:sldId id="2280" r:id="rId47"/>
    <p:sldId id="2279" r:id="rId48"/>
    <p:sldId id="2281" r:id="rId49"/>
    <p:sldId id="2277" r:id="rId50"/>
    <p:sldId id="2511" r:id="rId51"/>
    <p:sldId id="369" r:id="rId52"/>
    <p:sldId id="2546" r:id="rId53"/>
    <p:sldId id="2608" r:id="rId54"/>
    <p:sldId id="2618" r:id="rId55"/>
    <p:sldId id="2751" r:id="rId56"/>
    <p:sldId id="2658" r:id="rId57"/>
    <p:sldId id="2624" r:id="rId58"/>
    <p:sldId id="2659" r:id="rId59"/>
    <p:sldId id="2619" r:id="rId60"/>
    <p:sldId id="2617" r:id="rId61"/>
    <p:sldId id="2660" r:id="rId62"/>
    <p:sldId id="2748" r:id="rId63"/>
    <p:sldId id="2610" r:id="rId64"/>
    <p:sldId id="2612" r:id="rId65"/>
    <p:sldId id="2614" r:id="rId66"/>
    <p:sldId id="2615" r:id="rId67"/>
    <p:sldId id="2656" r:id="rId68"/>
    <p:sldId id="2609" r:id="rId69"/>
    <p:sldId id="2286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793" autoAdjust="0"/>
  </p:normalViewPr>
  <p:slideViewPr>
    <p:cSldViewPr snapToGrid="0">
      <p:cViewPr varScale="1">
        <p:scale>
          <a:sx n="59" d="100"/>
          <a:sy n="59" d="100"/>
        </p:scale>
        <p:origin x="8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7662A1-5BF9-AD4A-A1C1-937B6D190F3B}" type="slidenum">
              <a:rPr lang="zh-CN" altLang="en-US"/>
              <a:pPr/>
              <a:t>2</a:t>
            </a:fld>
            <a:endParaRPr lang="en-US" altLang="zh-CN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4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1A20-5F9E-4D93-9405-9E6A8D14697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83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20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29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60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22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65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79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70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61BF39-190F-4547-B773-9CB377CD1232}" type="slidenum">
              <a:rPr lang="zh-CN" altLang="en-US"/>
              <a:pPr/>
              <a:t>5</a:t>
            </a:fld>
            <a:endParaRPr lang="en-US" altLang="zh-CN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5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63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11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77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18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5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Data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Science Engineering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Methods and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7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 lnSpcReduction="10000"/>
          </a:bodyPr>
          <a:lstStyle/>
          <a:p>
            <a:r>
              <a:rPr lang="en-US"/>
              <a:t>Northeastern </a:t>
            </a:r>
            <a:r>
              <a:rPr lang="en-US" dirty="0"/>
              <a:t>University</a:t>
            </a:r>
          </a:p>
          <a:p>
            <a:r>
              <a:rPr lang="en-US" dirty="0"/>
              <a:t>College of Engineering</a:t>
            </a:r>
          </a:p>
          <a:p>
            <a:r>
              <a:rPr lang="en-US"/>
              <a:t>Multidisciplinary Graduate Engineering Department</a:t>
            </a:r>
            <a:endParaRPr lang="en-US" dirty="0"/>
          </a:p>
          <a:p>
            <a:endParaRPr lang="en-US" dirty="0"/>
          </a:p>
          <a:p>
            <a:r>
              <a:rPr lang="en-US" sz="2000" dirty="0"/>
              <a:t>INFO 6105 </a:t>
            </a:r>
            <a:r>
              <a:rPr lang="en-US" sz="2000"/>
              <a:t>– Fall </a:t>
            </a:r>
            <a:r>
              <a:rPr lang="en-US" sz="2000" dirty="0"/>
              <a:t>2025</a:t>
            </a:r>
          </a:p>
          <a:p>
            <a:r>
              <a:rPr lang="en-US" sz="2000" dirty="0"/>
              <a:t>Instructor</a:t>
            </a:r>
            <a:r>
              <a:rPr lang="en-US" sz="2000"/>
              <a:t>: Abdolreza Mosaddegh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6913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95"/>
              <a:t>Training  - Example</a:t>
            </a:r>
            <a:endParaRPr lang="en-US" sz="4000" spc="-95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9928198"/>
              </p:ext>
            </p:extLst>
          </p:nvPr>
        </p:nvGraphicFramePr>
        <p:xfrm>
          <a:off x="235315" y="4851495"/>
          <a:ext cx="8915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1547831658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431633696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325497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HUMIDITY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316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Playing </a:t>
                      </a:r>
                      <a:r>
                        <a:rPr lang="en-US" b="1" dirty="0"/>
                        <a:t>Tennis =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Playing </a:t>
                      </a:r>
                      <a:r>
                        <a:rPr lang="en-US" b="1" dirty="0"/>
                        <a:t>Tennis = 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89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090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9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Total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3859"/>
                  </a:ext>
                </a:extLst>
              </a:tr>
            </a:tbl>
          </a:graphicData>
        </a:graphic>
      </p:graphicFrame>
      <p:pic>
        <p:nvPicPr>
          <p:cNvPr id="3" name="Picture 5" descr="image.png">
            <a:extLst>
              <a:ext uri="{FF2B5EF4-FFF2-40B4-BE49-F238E27FC236}">
                <a16:creationId xmlns:a16="http://schemas.microsoft.com/office/drawing/2014/main" id="{E0D0A9A9-2070-CDBF-71E8-88DC2976B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47" y="152305"/>
            <a:ext cx="5029982" cy="3826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343EF0-E863-FFC9-78D7-69D23DB0D884}"/>
              </a:ext>
            </a:extLst>
          </p:cNvPr>
          <p:cNvSpPr txBox="1"/>
          <p:nvPr/>
        </p:nvSpPr>
        <p:spPr>
          <a:xfrm>
            <a:off x="3673206" y="4269419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Times New Roman" charset="0"/>
              </a:rPr>
              <a:t>P</a:t>
            </a:r>
            <a:r>
              <a:rPr lang="en-US" altLang="zh-CN" sz="2400" dirty="0">
                <a:latin typeface="Times New Roman" charset="0"/>
              </a:rPr>
              <a:t>(</a:t>
            </a:r>
            <a:r>
              <a:rPr lang="en-US" altLang="zh-CN" sz="2400" i="1" dirty="0">
                <a:solidFill>
                  <a:srgbClr val="C00000"/>
                </a:solidFill>
                <a:latin typeface="Times New Roman" charset="0"/>
              </a:rPr>
              <a:t>x</a:t>
            </a:r>
            <a:r>
              <a:rPr lang="en-US" altLang="zh-CN" sz="2400" i="1" baseline="-25000" dirty="0">
                <a:solidFill>
                  <a:srgbClr val="C00000"/>
                </a:solidFill>
                <a:latin typeface="Times New Roman" charset="0"/>
              </a:rPr>
              <a:t>3</a:t>
            </a:r>
            <a:r>
              <a:rPr lang="en-US" altLang="zh-CN" sz="2400" i="1" dirty="0">
                <a:latin typeface="Times New Roman" charset="0"/>
              </a:rPr>
              <a:t>|c</a:t>
            </a:r>
            <a:r>
              <a:rPr lang="en-US" altLang="zh-CN" sz="2400" i="1" baseline="-25000" dirty="0">
                <a:latin typeface="Times New Roman" charset="0"/>
              </a:rPr>
              <a:t>1</a:t>
            </a:r>
            <a:r>
              <a:rPr lang="en-US" altLang="zh-CN" sz="2400" dirty="0">
                <a:latin typeface="Times New Roman" charset="0"/>
              </a:rPr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A15B3-5952-27D5-5D65-0F2DF4B8D404}"/>
              </a:ext>
            </a:extLst>
          </p:cNvPr>
          <p:cNvSpPr txBox="1"/>
          <p:nvPr/>
        </p:nvSpPr>
        <p:spPr>
          <a:xfrm>
            <a:off x="6833866" y="4290362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Times New Roman" charset="0"/>
              </a:rPr>
              <a:t>P</a:t>
            </a:r>
            <a:r>
              <a:rPr lang="en-US" altLang="zh-CN" sz="2400" dirty="0">
                <a:latin typeface="Times New Roman" charset="0"/>
              </a:rPr>
              <a:t>(</a:t>
            </a:r>
            <a:r>
              <a:rPr lang="en-US" altLang="zh-CN" sz="2400" i="1" dirty="0">
                <a:solidFill>
                  <a:srgbClr val="C00000"/>
                </a:solidFill>
                <a:latin typeface="Times New Roman" charset="0"/>
              </a:rPr>
              <a:t>x</a:t>
            </a:r>
            <a:r>
              <a:rPr lang="en-US" altLang="zh-CN" sz="2400" i="1" baseline="-25000" dirty="0">
                <a:solidFill>
                  <a:srgbClr val="C00000"/>
                </a:solidFill>
                <a:latin typeface="Times New Roman" charset="0"/>
              </a:rPr>
              <a:t>3</a:t>
            </a:r>
            <a:r>
              <a:rPr lang="en-US" altLang="zh-CN" sz="2400" i="1" dirty="0">
                <a:latin typeface="Times New Roman" charset="0"/>
              </a:rPr>
              <a:t>|c</a:t>
            </a:r>
            <a:r>
              <a:rPr lang="en-US" altLang="zh-CN" sz="2400" i="1" baseline="-25000" dirty="0">
                <a:latin typeface="Times New Roman" charset="0"/>
              </a:rPr>
              <a:t>2</a:t>
            </a:r>
            <a:r>
              <a:rPr lang="en-US" altLang="zh-CN" sz="2400" dirty="0">
                <a:latin typeface="Times New Roman" charset="0"/>
              </a:rPr>
              <a:t>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2BC20-4FA6-E345-3C6C-002E0B5C0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12" y="2733675"/>
            <a:ext cx="4638675" cy="695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AE63D4-8E43-448E-04A5-48DEE14AFF8F}"/>
              </a:ext>
            </a:extLst>
          </p:cNvPr>
          <p:cNvSpPr txBox="1"/>
          <p:nvPr/>
        </p:nvSpPr>
        <p:spPr>
          <a:xfrm>
            <a:off x="962502" y="2045668"/>
            <a:ext cx="48286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Step 2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: Calculation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of Likelihoods </a:t>
            </a:r>
          </a:p>
        </p:txBody>
      </p:sp>
    </p:spTree>
    <p:extLst>
      <p:ext uri="{BB962C8B-B14F-4D97-AF65-F5344CB8AC3E}">
        <p14:creationId xmlns:p14="http://schemas.microsoft.com/office/powerpoint/2010/main" val="1822852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95"/>
              <a:t>Training  - Example</a:t>
            </a:r>
            <a:endParaRPr lang="en-US" sz="4000" spc="-95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8213453"/>
              </p:ext>
            </p:extLst>
          </p:nvPr>
        </p:nvGraphicFramePr>
        <p:xfrm>
          <a:off x="0" y="4884546"/>
          <a:ext cx="8915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1547831658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431633696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325497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WIND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316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Playing </a:t>
                      </a:r>
                      <a:r>
                        <a:rPr lang="en-US" b="1" dirty="0"/>
                        <a:t>Tennis =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Playing </a:t>
                      </a:r>
                      <a:r>
                        <a:rPr lang="en-US" b="1" dirty="0"/>
                        <a:t>Tennis = 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89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090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Weak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9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Total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3859"/>
                  </a:ext>
                </a:extLst>
              </a:tr>
            </a:tbl>
          </a:graphicData>
        </a:graphic>
      </p:graphicFrame>
      <p:pic>
        <p:nvPicPr>
          <p:cNvPr id="4" name="Picture 5" descr="image.png">
            <a:extLst>
              <a:ext uri="{FF2B5EF4-FFF2-40B4-BE49-F238E27FC236}">
                <a16:creationId xmlns:a16="http://schemas.microsoft.com/office/drawing/2014/main" id="{67E881D2-5D68-9D33-8406-4F7B15F43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849" y="220879"/>
            <a:ext cx="5029982" cy="3826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82A9F1-2FD0-A697-BDAC-6AF5ACB6B70D}"/>
              </a:ext>
            </a:extLst>
          </p:cNvPr>
          <p:cNvSpPr txBox="1"/>
          <p:nvPr/>
        </p:nvSpPr>
        <p:spPr>
          <a:xfrm>
            <a:off x="3566711" y="4273605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Times New Roman" charset="0"/>
              </a:rPr>
              <a:t>P</a:t>
            </a:r>
            <a:r>
              <a:rPr lang="en-US" altLang="zh-CN" sz="2400" dirty="0">
                <a:latin typeface="Times New Roman" charset="0"/>
              </a:rPr>
              <a:t>(</a:t>
            </a:r>
            <a:r>
              <a:rPr lang="en-US" altLang="zh-CN" sz="2400" i="1" dirty="0">
                <a:solidFill>
                  <a:srgbClr val="C00000"/>
                </a:solidFill>
                <a:latin typeface="Times New Roman" charset="0"/>
              </a:rPr>
              <a:t>x</a:t>
            </a:r>
            <a:r>
              <a:rPr lang="en-US" altLang="zh-CN" sz="2400" i="1" baseline="-25000" dirty="0">
                <a:solidFill>
                  <a:srgbClr val="C00000"/>
                </a:solidFill>
                <a:latin typeface="Times New Roman" charset="0"/>
              </a:rPr>
              <a:t>4</a:t>
            </a:r>
            <a:r>
              <a:rPr lang="en-US" altLang="zh-CN" sz="2400" i="1" dirty="0">
                <a:latin typeface="Times New Roman" charset="0"/>
              </a:rPr>
              <a:t>|c</a:t>
            </a:r>
            <a:r>
              <a:rPr lang="en-US" altLang="zh-CN" sz="2400" i="1" baseline="-25000" dirty="0">
                <a:latin typeface="Times New Roman" charset="0"/>
              </a:rPr>
              <a:t>1</a:t>
            </a:r>
            <a:r>
              <a:rPr lang="en-US" altLang="zh-CN" sz="2400" dirty="0">
                <a:latin typeface="Times New Roman" charset="0"/>
              </a:rPr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C89FA7-8253-1F1E-68F7-BEBFE346EE96}"/>
              </a:ext>
            </a:extLst>
          </p:cNvPr>
          <p:cNvSpPr txBox="1"/>
          <p:nvPr/>
        </p:nvSpPr>
        <p:spPr>
          <a:xfrm>
            <a:off x="6732682" y="4290896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Times New Roman" charset="0"/>
              </a:rPr>
              <a:t>P</a:t>
            </a:r>
            <a:r>
              <a:rPr lang="en-US" altLang="zh-CN" sz="2400" dirty="0">
                <a:latin typeface="Times New Roman" charset="0"/>
              </a:rPr>
              <a:t>(</a:t>
            </a:r>
            <a:r>
              <a:rPr lang="en-US" altLang="zh-CN" sz="2400" i="1" dirty="0">
                <a:solidFill>
                  <a:srgbClr val="C00000"/>
                </a:solidFill>
                <a:latin typeface="Times New Roman" charset="0"/>
              </a:rPr>
              <a:t>x</a:t>
            </a:r>
            <a:r>
              <a:rPr lang="en-US" altLang="zh-CN" sz="2400" i="1" baseline="-25000" dirty="0">
                <a:solidFill>
                  <a:srgbClr val="C00000"/>
                </a:solidFill>
                <a:latin typeface="Times New Roman" charset="0"/>
              </a:rPr>
              <a:t>4</a:t>
            </a:r>
            <a:r>
              <a:rPr lang="en-US" altLang="zh-CN" sz="2400" i="1" dirty="0">
                <a:latin typeface="Times New Roman" charset="0"/>
              </a:rPr>
              <a:t>|c</a:t>
            </a:r>
            <a:r>
              <a:rPr lang="en-US" altLang="zh-CN" sz="2400" i="1" baseline="-25000" dirty="0">
                <a:latin typeface="Times New Roman" charset="0"/>
              </a:rPr>
              <a:t>2</a:t>
            </a:r>
            <a:r>
              <a:rPr lang="en-US" altLang="zh-CN" sz="2400" dirty="0">
                <a:latin typeface="Times New Roman" charset="0"/>
              </a:rPr>
              <a:t>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86B48-4BD3-6379-D01D-D7FFE4EA1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12" y="2733675"/>
            <a:ext cx="4638675" cy="695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20E7F-2E62-B7EA-263A-F29DE472D119}"/>
              </a:ext>
            </a:extLst>
          </p:cNvPr>
          <p:cNvSpPr txBox="1"/>
          <p:nvPr/>
        </p:nvSpPr>
        <p:spPr>
          <a:xfrm>
            <a:off x="962502" y="2045668"/>
            <a:ext cx="48286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Step 2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: Calculation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of Likelihoods </a:t>
            </a:r>
          </a:p>
        </p:txBody>
      </p:sp>
    </p:spTree>
    <p:extLst>
      <p:ext uri="{BB962C8B-B14F-4D97-AF65-F5344CB8AC3E}">
        <p14:creationId xmlns:p14="http://schemas.microsoft.com/office/powerpoint/2010/main" val="2646278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95" dirty="0"/>
              <a:t>Inference </a:t>
            </a:r>
            <a:r>
              <a:rPr lang="en-US" sz="4000" spc="-95"/>
              <a:t>- Example</a:t>
            </a:r>
            <a:endParaRPr lang="en-US" sz="4000" spc="-95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3386" y="1880212"/>
            <a:ext cx="11082968" cy="4510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Predict</a:t>
            </a:r>
            <a:r>
              <a:rPr lang="en-US" sz="2600" dirty="0"/>
              <a:t> (Yes, No) for the </a:t>
            </a:r>
            <a:r>
              <a:rPr lang="en-US" sz="2600"/>
              <a:t>following datapoint </a:t>
            </a:r>
            <a:r>
              <a:rPr lang="en-US" sz="2600" dirty="0"/>
              <a:t>x (</a:t>
            </a:r>
            <a:r>
              <a:rPr lang="en-US" sz="2600"/>
              <a:t>unseen data):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x = (Outlook = </a:t>
            </a:r>
            <a:r>
              <a:rPr lang="en-US" sz="2600" dirty="0">
                <a:solidFill>
                  <a:srgbClr val="C00000"/>
                </a:solidFill>
              </a:rPr>
              <a:t>sunny</a:t>
            </a:r>
            <a:r>
              <a:rPr lang="en-US" sz="2600"/>
              <a:t>, temperature </a:t>
            </a:r>
            <a:r>
              <a:rPr lang="en-US" sz="2600" dirty="0"/>
              <a:t>= </a:t>
            </a:r>
            <a:r>
              <a:rPr lang="en-US" sz="2600" dirty="0">
                <a:solidFill>
                  <a:srgbClr val="C00000"/>
                </a:solidFill>
              </a:rPr>
              <a:t>cool</a:t>
            </a:r>
            <a:r>
              <a:rPr lang="en-US" sz="2600" dirty="0"/>
              <a:t>, Humidity = </a:t>
            </a:r>
            <a:r>
              <a:rPr lang="en-US" sz="2600" dirty="0">
                <a:solidFill>
                  <a:srgbClr val="C00000"/>
                </a:solidFill>
              </a:rPr>
              <a:t>High</a:t>
            </a:r>
            <a:r>
              <a:rPr lang="en-US" sz="2600" dirty="0"/>
              <a:t>, Wind = </a:t>
            </a:r>
            <a:r>
              <a:rPr lang="en-US" sz="2600" dirty="0">
                <a:solidFill>
                  <a:srgbClr val="C00000"/>
                </a:solidFill>
              </a:rPr>
              <a:t>Strong</a:t>
            </a:r>
            <a:r>
              <a:rPr lang="en-US" sz="2600" dirty="0"/>
              <a:t>)</a:t>
            </a:r>
          </a:p>
          <a:p>
            <a:endParaRPr lang="en-US" sz="2600" b="1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Find </a:t>
            </a:r>
            <a:r>
              <a:rPr lang="en-US" sz="2600">
                <a:solidFill>
                  <a:srgbClr val="C00000"/>
                </a:solidFill>
              </a:rPr>
              <a:t>most probable </a:t>
            </a:r>
            <a:r>
              <a:rPr lang="en-US" sz="2600"/>
              <a:t>class by having features </a:t>
            </a:r>
            <a:r>
              <a:rPr lang="en-US" sz="2600" dirty="0"/>
              <a:t>x: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B8BA09-6268-C7B0-0A9F-FA258A3E9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71" y="5234397"/>
            <a:ext cx="10571211" cy="13454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4F204E-12B0-F408-D04D-03E04503A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6077" y="2999826"/>
            <a:ext cx="513397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15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95" dirty="0"/>
              <a:t>Inference </a:t>
            </a:r>
            <a:r>
              <a:rPr lang="en-US" sz="4000" spc="-95"/>
              <a:t>- Example</a:t>
            </a:r>
            <a:endParaRPr lang="en-US" sz="4000" spc="-95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23" y="1564395"/>
            <a:ext cx="11765096" cy="5067759"/>
          </a:xfrm>
        </p:spPr>
        <p:txBody>
          <a:bodyPr>
            <a:normAutofit fontScale="62500" lnSpcReduction="20000"/>
          </a:bodyPr>
          <a:lstStyle/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sz="2900">
                <a:solidFill>
                  <a:srgbClr val="C00000"/>
                </a:solidFill>
              </a:rPr>
              <a:t>Probabilities</a:t>
            </a:r>
            <a:r>
              <a:rPr lang="en-US" sz="2900"/>
              <a:t> calculated during </a:t>
            </a:r>
            <a:r>
              <a:rPr lang="en-US" sz="2900">
                <a:solidFill>
                  <a:srgbClr val="C00000"/>
                </a:solidFill>
              </a:rPr>
              <a:t>training</a:t>
            </a:r>
            <a:r>
              <a:rPr lang="en-US" sz="2900"/>
              <a:t> phase </a:t>
            </a:r>
            <a:r>
              <a:rPr lang="en-US" sz="2900" dirty="0"/>
              <a:t>for Outlook = sunny</a:t>
            </a:r>
            <a:r>
              <a:rPr lang="en-US" sz="2900"/>
              <a:t>, temperature </a:t>
            </a:r>
            <a:r>
              <a:rPr lang="en-US" sz="2900" dirty="0"/>
              <a:t>= cool, Humidity = High, Wind = Strong:</a:t>
            </a:r>
          </a:p>
          <a:p>
            <a:pPr marL="457200" lvl="1" indent="0">
              <a:buNone/>
            </a:pPr>
            <a:endParaRPr lang="en-US" sz="3400" b="1" dirty="0"/>
          </a:p>
          <a:p>
            <a:pPr marL="457200" lvl="1" indent="0">
              <a:buNone/>
            </a:pPr>
            <a:r>
              <a:rPr lang="en-US" dirty="0">
                <a:highlight>
                  <a:srgbClr val="00FFFF"/>
                </a:highlight>
              </a:rPr>
              <a:t>P(Outlook = sunny </a:t>
            </a:r>
            <a:r>
              <a:rPr lang="en-US">
                <a:highlight>
                  <a:srgbClr val="00FFFF"/>
                </a:highlight>
              </a:rPr>
              <a:t>| play </a:t>
            </a:r>
            <a:r>
              <a:rPr lang="en-US" dirty="0">
                <a:highlight>
                  <a:srgbClr val="00FFFF"/>
                </a:highlight>
              </a:rPr>
              <a:t>= no) = 3/5</a:t>
            </a:r>
          </a:p>
          <a:p>
            <a:pPr marL="457200" lvl="1" indent="0">
              <a:buNone/>
            </a:pPr>
            <a:r>
              <a:rPr lang="en-US" dirty="0">
                <a:highlight>
                  <a:srgbClr val="00FFFF"/>
                </a:highlight>
              </a:rPr>
              <a:t>P</a:t>
            </a:r>
            <a:r>
              <a:rPr lang="en-US">
                <a:highlight>
                  <a:srgbClr val="00FFFF"/>
                </a:highlight>
              </a:rPr>
              <a:t>(Temperature </a:t>
            </a:r>
            <a:r>
              <a:rPr lang="en-US" dirty="0">
                <a:highlight>
                  <a:srgbClr val="00FFFF"/>
                </a:highlight>
              </a:rPr>
              <a:t>= cool </a:t>
            </a:r>
            <a:r>
              <a:rPr lang="en-US">
                <a:highlight>
                  <a:srgbClr val="00FFFF"/>
                </a:highlight>
              </a:rPr>
              <a:t>| play </a:t>
            </a:r>
            <a:r>
              <a:rPr lang="en-US" dirty="0">
                <a:highlight>
                  <a:srgbClr val="00FFFF"/>
                </a:highlight>
              </a:rPr>
              <a:t>= no) = 1/5</a:t>
            </a:r>
          </a:p>
          <a:p>
            <a:pPr marL="457200" lvl="1" indent="0">
              <a:buNone/>
            </a:pPr>
            <a:r>
              <a:rPr lang="en-US" dirty="0">
                <a:highlight>
                  <a:srgbClr val="00FFFF"/>
                </a:highlight>
              </a:rPr>
              <a:t>P(Humidity = high </a:t>
            </a:r>
            <a:r>
              <a:rPr lang="en-US">
                <a:highlight>
                  <a:srgbClr val="00FFFF"/>
                </a:highlight>
              </a:rPr>
              <a:t>| play </a:t>
            </a:r>
            <a:r>
              <a:rPr lang="en-US" dirty="0">
                <a:highlight>
                  <a:srgbClr val="00FFFF"/>
                </a:highlight>
              </a:rPr>
              <a:t>= no) = 4/5</a:t>
            </a:r>
          </a:p>
          <a:p>
            <a:pPr marL="457200" lvl="1" indent="0">
              <a:buNone/>
            </a:pPr>
            <a:r>
              <a:rPr lang="en-US" dirty="0">
                <a:highlight>
                  <a:srgbClr val="00FFFF"/>
                </a:highlight>
              </a:rPr>
              <a:t>P(Wind = strong </a:t>
            </a:r>
            <a:r>
              <a:rPr lang="en-US">
                <a:highlight>
                  <a:srgbClr val="00FFFF"/>
                </a:highlight>
              </a:rPr>
              <a:t>| play </a:t>
            </a:r>
            <a:r>
              <a:rPr lang="en-US" dirty="0">
                <a:highlight>
                  <a:srgbClr val="00FFFF"/>
                </a:highlight>
              </a:rPr>
              <a:t>= no) = 3/5</a:t>
            </a:r>
          </a:p>
          <a:p>
            <a:pPr marL="457200" lvl="1" indent="0">
              <a:buNone/>
            </a:pPr>
            <a:r>
              <a:rPr lang="en-US" dirty="0"/>
              <a:t>P(C2) = </a:t>
            </a:r>
            <a:r>
              <a:rPr lang="en-US" dirty="0">
                <a:highlight>
                  <a:srgbClr val="FFFF00"/>
                </a:highlight>
              </a:rPr>
              <a:t>P</a:t>
            </a:r>
            <a:r>
              <a:rPr lang="en-US">
                <a:highlight>
                  <a:srgbClr val="FFFF00"/>
                </a:highlight>
              </a:rPr>
              <a:t>(Play </a:t>
            </a:r>
            <a:r>
              <a:rPr lang="en-US" dirty="0">
                <a:highlight>
                  <a:srgbClr val="FFFF00"/>
                </a:highlight>
              </a:rPr>
              <a:t>Tennis= no</a:t>
            </a:r>
            <a:r>
              <a:rPr lang="en-US" dirty="0"/>
              <a:t>) = 5/14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C1 | X </a:t>
            </a:r>
            <a:r>
              <a:rPr lang="en-US" dirty="0">
                <a:sym typeface="Wingdings" panose="05000000000000000000" pitchFamily="2" charset="2"/>
              </a:rPr>
              <a:t>:</a:t>
            </a:r>
            <a:r>
              <a:rPr lang="en-US" dirty="0"/>
              <a:t>  </a:t>
            </a:r>
            <a:r>
              <a:rPr lang="en-US" dirty="0">
                <a:highlight>
                  <a:srgbClr val="FFFF00"/>
                </a:highlight>
              </a:rPr>
              <a:t>P(Yes)</a:t>
            </a:r>
            <a:r>
              <a:rPr lang="en-US" dirty="0"/>
              <a:t>*</a:t>
            </a:r>
            <a:r>
              <a:rPr lang="en-US" dirty="0">
                <a:highlight>
                  <a:srgbClr val="00FF00"/>
                </a:highlight>
              </a:rPr>
              <a:t>[P(</a:t>
            </a:r>
            <a:r>
              <a:rPr lang="en-US" dirty="0" err="1">
                <a:highlight>
                  <a:srgbClr val="00FF00"/>
                </a:highlight>
              </a:rPr>
              <a:t>Sunny|Yes</a:t>
            </a:r>
            <a:r>
              <a:rPr lang="en-US" dirty="0">
                <a:highlight>
                  <a:srgbClr val="00FF00"/>
                </a:highlight>
              </a:rPr>
              <a:t>)*P(</a:t>
            </a:r>
            <a:r>
              <a:rPr lang="en-US" dirty="0" err="1">
                <a:highlight>
                  <a:srgbClr val="00FF00"/>
                </a:highlight>
              </a:rPr>
              <a:t>Cool|Yes</a:t>
            </a:r>
            <a:r>
              <a:rPr lang="en-US" dirty="0">
                <a:highlight>
                  <a:srgbClr val="00FF00"/>
                </a:highlight>
              </a:rPr>
              <a:t>)*P(</a:t>
            </a:r>
            <a:r>
              <a:rPr lang="en-US" dirty="0" err="1">
                <a:highlight>
                  <a:srgbClr val="00FF00"/>
                </a:highlight>
              </a:rPr>
              <a:t>High|Yes</a:t>
            </a:r>
            <a:r>
              <a:rPr lang="en-US" dirty="0">
                <a:highlight>
                  <a:srgbClr val="00FF00"/>
                </a:highlight>
              </a:rPr>
              <a:t>) *P(</a:t>
            </a:r>
            <a:r>
              <a:rPr lang="en-US" dirty="0" err="1">
                <a:highlight>
                  <a:srgbClr val="00FF00"/>
                </a:highlight>
              </a:rPr>
              <a:t>Strong|Yes</a:t>
            </a:r>
            <a:r>
              <a:rPr lang="en-US" dirty="0">
                <a:highlight>
                  <a:srgbClr val="00FF00"/>
                </a:highlight>
              </a:rPr>
              <a:t>)]  </a:t>
            </a:r>
            <a:r>
              <a:rPr lang="en-US" dirty="0"/>
              <a:t>= 9/14 * 2/9 *3/9 * 3/9 * 3/9 = </a:t>
            </a:r>
            <a:r>
              <a:rPr lang="en-US" dirty="0">
                <a:solidFill>
                  <a:srgbClr val="FF0000"/>
                </a:solidFill>
              </a:rPr>
              <a:t>0.0206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C2 | X </a:t>
            </a:r>
            <a:r>
              <a:rPr lang="en-US" dirty="0">
                <a:sym typeface="Wingdings" panose="05000000000000000000" pitchFamily="2" charset="2"/>
              </a:rPr>
              <a:t>:</a:t>
            </a:r>
            <a:r>
              <a:rPr lang="en-US" dirty="0"/>
              <a:t>   </a:t>
            </a:r>
            <a:r>
              <a:rPr lang="en-US" dirty="0">
                <a:highlight>
                  <a:srgbClr val="FFFF00"/>
                </a:highlight>
              </a:rPr>
              <a:t>P(No) </a:t>
            </a:r>
            <a:r>
              <a:rPr lang="en-US" dirty="0"/>
              <a:t>*</a:t>
            </a:r>
            <a:r>
              <a:rPr lang="en-US" dirty="0">
                <a:highlight>
                  <a:srgbClr val="00FFFF"/>
                </a:highlight>
              </a:rPr>
              <a:t>[P(</a:t>
            </a:r>
            <a:r>
              <a:rPr lang="en-US" dirty="0" err="1">
                <a:highlight>
                  <a:srgbClr val="00FFFF"/>
                </a:highlight>
              </a:rPr>
              <a:t>Sunny|No</a:t>
            </a:r>
            <a:r>
              <a:rPr lang="en-US" dirty="0">
                <a:highlight>
                  <a:srgbClr val="00FFFF"/>
                </a:highlight>
              </a:rPr>
              <a:t>) *P(</a:t>
            </a:r>
            <a:r>
              <a:rPr lang="en-US" dirty="0" err="1">
                <a:highlight>
                  <a:srgbClr val="00FFFF"/>
                </a:highlight>
              </a:rPr>
              <a:t>Cool|No</a:t>
            </a:r>
            <a:r>
              <a:rPr lang="en-US" dirty="0">
                <a:highlight>
                  <a:srgbClr val="00FFFF"/>
                </a:highlight>
              </a:rPr>
              <a:t>) *P(</a:t>
            </a:r>
            <a:r>
              <a:rPr lang="en-US" dirty="0" err="1">
                <a:highlight>
                  <a:srgbClr val="00FFFF"/>
                </a:highlight>
              </a:rPr>
              <a:t>High|No</a:t>
            </a:r>
            <a:r>
              <a:rPr lang="en-US" dirty="0">
                <a:highlight>
                  <a:srgbClr val="00FFFF"/>
                </a:highlight>
              </a:rPr>
              <a:t>) *P(</a:t>
            </a:r>
            <a:r>
              <a:rPr lang="en-US" dirty="0" err="1">
                <a:highlight>
                  <a:srgbClr val="00FFFF"/>
                </a:highlight>
              </a:rPr>
              <a:t>Strong|No</a:t>
            </a:r>
            <a:r>
              <a:rPr lang="en-US" dirty="0">
                <a:highlight>
                  <a:srgbClr val="00FFFF"/>
                </a:highlight>
              </a:rPr>
              <a:t>)] </a:t>
            </a:r>
            <a:r>
              <a:rPr lang="en-US" dirty="0"/>
              <a:t>=  5/14 * 3/5 * 1/5* 4/5 * 3/5 = 0.0053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en-US" sz="2600" dirty="0"/>
          </a:p>
          <a:p>
            <a:pPr marL="461963" lvl="2" indent="0">
              <a:buNone/>
            </a:pPr>
            <a:r>
              <a:rPr lang="en-US" sz="2600"/>
              <a:t>C</a:t>
            </a:r>
            <a:r>
              <a:rPr lang="en-US" sz="1700"/>
              <a:t>MAP</a:t>
            </a:r>
            <a:r>
              <a:rPr lang="en-US" sz="2600"/>
              <a:t> = arg max </a:t>
            </a:r>
            <a:r>
              <a:rPr lang="en-US"/>
              <a:t>class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FF0000"/>
                </a:solidFill>
              </a:rPr>
              <a:t>C1 = 0.0206</a:t>
            </a:r>
            <a:r>
              <a:rPr lang="en-US" sz="2600" dirty="0"/>
              <a:t>,  C2= 0.0053) = </a:t>
            </a:r>
            <a:r>
              <a:rPr lang="en-US" sz="2600" dirty="0">
                <a:solidFill>
                  <a:srgbClr val="FF0000"/>
                </a:solidFill>
              </a:rPr>
              <a:t>C1</a:t>
            </a:r>
            <a:r>
              <a:rPr lang="en-US" sz="2600" dirty="0"/>
              <a:t>  </a:t>
            </a:r>
            <a:r>
              <a:rPr lang="en-US" sz="2600">
                <a:sym typeface="Wingdings" panose="05000000000000000000" pitchFamily="2" charset="2"/>
              </a:rPr>
              <a:t></a:t>
            </a:r>
            <a:r>
              <a:rPr lang="en-US" sz="2600"/>
              <a:t>  </a:t>
            </a:r>
            <a:r>
              <a:rPr lang="en-US" sz="2600" b="1"/>
              <a:t>Play </a:t>
            </a:r>
            <a:r>
              <a:rPr lang="en-US" sz="2600" b="1" dirty="0"/>
              <a:t>Tennis = </a:t>
            </a:r>
            <a:r>
              <a:rPr lang="en-US" sz="2600" b="1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AA8D8F-0E07-9D4D-61A3-2EE22973EDB3}"/>
              </a:ext>
            </a:extLst>
          </p:cNvPr>
          <p:cNvSpPr txBox="1"/>
          <p:nvPr/>
        </p:nvSpPr>
        <p:spPr>
          <a:xfrm>
            <a:off x="5255964" y="2349770"/>
            <a:ext cx="6097836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700" dirty="0">
                <a:highlight>
                  <a:srgbClr val="00FF00"/>
                </a:highlight>
              </a:rPr>
              <a:t>P(Outlook = sunny </a:t>
            </a:r>
            <a:r>
              <a:rPr lang="en-US" sz="1700">
                <a:highlight>
                  <a:srgbClr val="00FF00"/>
                </a:highlight>
              </a:rPr>
              <a:t>| play </a:t>
            </a:r>
            <a:r>
              <a:rPr lang="en-US" sz="1700" dirty="0">
                <a:highlight>
                  <a:srgbClr val="00FF00"/>
                </a:highlight>
              </a:rPr>
              <a:t>= yes) = 2/9</a:t>
            </a:r>
          </a:p>
          <a:p>
            <a:pPr lvl="1"/>
            <a:r>
              <a:rPr lang="en-US" sz="1700" dirty="0">
                <a:highlight>
                  <a:srgbClr val="00FF00"/>
                </a:highlight>
              </a:rPr>
              <a:t>P</a:t>
            </a:r>
            <a:r>
              <a:rPr lang="en-US" sz="1700">
                <a:highlight>
                  <a:srgbClr val="00FF00"/>
                </a:highlight>
              </a:rPr>
              <a:t>(Temperature </a:t>
            </a:r>
            <a:r>
              <a:rPr lang="en-US" sz="1700" dirty="0">
                <a:highlight>
                  <a:srgbClr val="00FF00"/>
                </a:highlight>
              </a:rPr>
              <a:t>= cool </a:t>
            </a:r>
            <a:r>
              <a:rPr lang="en-US" sz="1700">
                <a:highlight>
                  <a:srgbClr val="00FF00"/>
                </a:highlight>
              </a:rPr>
              <a:t>| play </a:t>
            </a:r>
            <a:r>
              <a:rPr lang="en-US" sz="1700" dirty="0">
                <a:highlight>
                  <a:srgbClr val="00FF00"/>
                </a:highlight>
              </a:rPr>
              <a:t>= yes) = 3/9</a:t>
            </a:r>
          </a:p>
          <a:p>
            <a:pPr lvl="1"/>
            <a:r>
              <a:rPr lang="en-US" sz="1700" dirty="0">
                <a:highlight>
                  <a:srgbClr val="00FF00"/>
                </a:highlight>
              </a:rPr>
              <a:t>P(Humidity = high </a:t>
            </a:r>
            <a:r>
              <a:rPr lang="en-US" sz="1700">
                <a:highlight>
                  <a:srgbClr val="00FF00"/>
                </a:highlight>
              </a:rPr>
              <a:t>| play </a:t>
            </a:r>
            <a:r>
              <a:rPr lang="en-US" sz="1700" dirty="0">
                <a:highlight>
                  <a:srgbClr val="00FF00"/>
                </a:highlight>
              </a:rPr>
              <a:t>= yes) = 3/9</a:t>
            </a:r>
          </a:p>
          <a:p>
            <a:pPr lvl="1"/>
            <a:r>
              <a:rPr lang="en-US" sz="1700" dirty="0">
                <a:highlight>
                  <a:srgbClr val="00FF00"/>
                </a:highlight>
              </a:rPr>
              <a:t>P(Wind = strong </a:t>
            </a:r>
            <a:r>
              <a:rPr lang="en-US" sz="1700">
                <a:highlight>
                  <a:srgbClr val="00FF00"/>
                </a:highlight>
              </a:rPr>
              <a:t>| play </a:t>
            </a:r>
            <a:r>
              <a:rPr lang="en-US" sz="1700" dirty="0">
                <a:highlight>
                  <a:srgbClr val="00FF00"/>
                </a:highlight>
              </a:rPr>
              <a:t>= yes) = 3/9</a:t>
            </a:r>
          </a:p>
          <a:p>
            <a:pPr lvl="1"/>
            <a:r>
              <a:rPr lang="en-US" sz="1700" dirty="0"/>
              <a:t>P(C1) = </a:t>
            </a:r>
            <a:r>
              <a:rPr lang="en-US" sz="1700" dirty="0">
                <a:highlight>
                  <a:srgbClr val="FFFF00"/>
                </a:highlight>
              </a:rPr>
              <a:t>P</a:t>
            </a:r>
            <a:r>
              <a:rPr lang="en-US" sz="1700">
                <a:highlight>
                  <a:srgbClr val="FFFF00"/>
                </a:highlight>
              </a:rPr>
              <a:t>(Play </a:t>
            </a:r>
            <a:r>
              <a:rPr lang="en-US" sz="1700" dirty="0">
                <a:highlight>
                  <a:srgbClr val="FFFF00"/>
                </a:highlight>
              </a:rPr>
              <a:t>Tennis = yes</a:t>
            </a:r>
            <a:r>
              <a:rPr lang="en-US" sz="1700" dirty="0"/>
              <a:t>) = 9/14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6A424D-77DD-CB22-AD34-CF4FD9C7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74" y="3715304"/>
            <a:ext cx="7010400" cy="8922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E8CE1B-2547-8446-9CEE-F0AEFCD9F9D5}"/>
              </a:ext>
            </a:extLst>
          </p:cNvPr>
          <p:cNvSpPr txBox="1"/>
          <p:nvPr/>
        </p:nvSpPr>
        <p:spPr>
          <a:xfrm>
            <a:off x="9326697" y="4016977"/>
            <a:ext cx="2027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These </a:t>
            </a:r>
            <a:r>
              <a:rPr lang="en-US" sz="1800">
                <a:solidFill>
                  <a:srgbClr val="0070C0"/>
                </a:solidFill>
              </a:rPr>
              <a:t>numbers are not probabilities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4A43B5-59D1-6B05-4895-14C1BD9D7A44}"/>
              </a:ext>
            </a:extLst>
          </p:cNvPr>
          <p:cNvCxnSpPr/>
          <p:nvPr/>
        </p:nvCxnSpPr>
        <p:spPr>
          <a:xfrm flipH="1">
            <a:off x="9679236" y="4663308"/>
            <a:ext cx="661012" cy="195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32FEFF-14D6-7686-6BAF-086EF4AB1DFE}"/>
              </a:ext>
            </a:extLst>
          </p:cNvPr>
          <p:cNvCxnSpPr>
            <a:cxnSpLocks/>
          </p:cNvCxnSpPr>
          <p:nvPr/>
        </p:nvCxnSpPr>
        <p:spPr>
          <a:xfrm flipH="1">
            <a:off x="9679236" y="4663308"/>
            <a:ext cx="661012" cy="630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658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32D7-4A22-9CB9-E57B-777943D0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Frequency </a:t>
            </a:r>
            <a:r>
              <a:rPr lang="en-US"/>
              <a:t>- Categorical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D3F1D-DB03-CC10-D3EA-CF54492AE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72800" cy="4351338"/>
          </a:xfrm>
        </p:spPr>
        <p:txBody>
          <a:bodyPr>
            <a:normAutofit/>
          </a:bodyPr>
          <a:lstStyle/>
          <a:p>
            <a:r>
              <a:rPr lang="en-US" altLang="zh-CN" sz="2600">
                <a:sym typeface="Symbol" charset="0"/>
              </a:rPr>
              <a:t>Calculation of probabilities of </a:t>
            </a:r>
            <a:r>
              <a:rPr lang="en-US" altLang="zh-CN" sz="2600">
                <a:solidFill>
                  <a:srgbClr val="C00000"/>
                </a:solidFill>
                <a:sym typeface="Symbol" charset="0"/>
              </a:rPr>
              <a:t>each feature value </a:t>
            </a:r>
            <a:r>
              <a:rPr lang="en-US" altLang="zh-CN" sz="2600">
                <a:sym typeface="Symbol" charset="0"/>
              </a:rPr>
              <a:t>in each class</a:t>
            </a:r>
            <a:r>
              <a:rPr lang="en-US" altLang="zh-CN" sz="2600" dirty="0">
                <a:sym typeface="Symbol" charset="0"/>
              </a:rPr>
              <a:t>, P(x</a:t>
            </a:r>
            <a:r>
              <a:rPr lang="en-US" altLang="zh-CN" sz="1800" dirty="0">
                <a:sym typeface="Symbol" charset="0"/>
              </a:rPr>
              <a:t>i</a:t>
            </a:r>
            <a:r>
              <a:rPr lang="en-US" altLang="zh-CN" sz="2600" dirty="0">
                <a:sym typeface="Symbol" charset="0"/>
              </a:rPr>
              <a:t>| C</a:t>
            </a:r>
            <a:r>
              <a:rPr lang="en-US" altLang="zh-CN" sz="2000" dirty="0">
                <a:sym typeface="Symbol" charset="0"/>
              </a:rPr>
              <a:t>k</a:t>
            </a:r>
            <a:r>
              <a:rPr lang="en-US" altLang="zh-CN" sz="2600" dirty="0">
                <a:sym typeface="Symbol" charset="0"/>
              </a:rPr>
              <a:t>), </a:t>
            </a:r>
            <a:r>
              <a:rPr lang="en-US" altLang="zh-CN" sz="2600">
                <a:latin typeface="Times New Roman" charset="0"/>
              </a:rPr>
              <a:t>r</a:t>
            </a:r>
            <a:r>
              <a:rPr lang="en-US" altLang="zh-CN" sz="2600"/>
              <a:t>equire </a:t>
            </a:r>
            <a:r>
              <a:rPr lang="en-US" altLang="zh-CN" sz="2600">
                <a:solidFill>
                  <a:srgbClr val="C00000"/>
                </a:solidFill>
              </a:rPr>
              <a:t>large</a:t>
            </a:r>
            <a:r>
              <a:rPr lang="en-US" altLang="zh-CN" sz="2600"/>
              <a:t> </a:t>
            </a:r>
            <a:r>
              <a:rPr lang="en-US" altLang="zh-CN" sz="2600" dirty="0"/>
              <a:t>number </a:t>
            </a:r>
            <a:r>
              <a:rPr lang="en-US" altLang="zh-CN" sz="2600"/>
              <a:t>of </a:t>
            </a:r>
            <a:r>
              <a:rPr lang="en-US" altLang="zh-CN" sz="2600">
                <a:solidFill>
                  <a:srgbClr val="C00000"/>
                </a:solidFill>
              </a:rPr>
              <a:t>training</a:t>
            </a:r>
            <a:r>
              <a:rPr lang="en-US" altLang="zh-CN" sz="2600"/>
              <a:t> data </a:t>
            </a:r>
            <a:r>
              <a:rPr lang="en-US" altLang="zh-CN" sz="2600" dirty="0"/>
              <a:t>to </a:t>
            </a:r>
            <a:r>
              <a:rPr lang="en-US" altLang="zh-CN" sz="2600"/>
              <a:t>cover </a:t>
            </a:r>
            <a:r>
              <a:rPr lang="en-US" altLang="zh-CN" sz="2600">
                <a:solidFill>
                  <a:srgbClr val="C00000"/>
                </a:solidFill>
              </a:rPr>
              <a:t>all values</a:t>
            </a:r>
            <a:r>
              <a:rPr lang="en-US" altLang="zh-CN" sz="2600"/>
              <a:t> </a:t>
            </a:r>
            <a:endParaRPr lang="en-US" sz="2600" dirty="0"/>
          </a:p>
          <a:p>
            <a:r>
              <a:rPr lang="en-US" sz="2600" dirty="0"/>
              <a:t>If there is </a:t>
            </a:r>
            <a:r>
              <a:rPr lang="en-US" sz="2600" dirty="0">
                <a:solidFill>
                  <a:srgbClr val="C00000"/>
                </a:solidFill>
              </a:rPr>
              <a:t>no occurrences </a:t>
            </a:r>
            <a:r>
              <a:rPr lang="en-US" sz="2600"/>
              <a:t>of a certain feature value in a class </a:t>
            </a:r>
            <a:r>
              <a:rPr lang="en-US" sz="2600" dirty="0"/>
              <a:t>in </a:t>
            </a:r>
            <a:r>
              <a:rPr lang="en-US" sz="2600"/>
              <a:t>the training data, </a:t>
            </a:r>
            <a:r>
              <a:rPr lang="en-US" altLang="zh-CN" sz="2600" dirty="0">
                <a:sym typeface="Symbol" charset="0"/>
              </a:rPr>
              <a:t>P(x</a:t>
            </a:r>
            <a:r>
              <a:rPr lang="en-US" altLang="zh-CN" sz="1800" dirty="0">
                <a:sym typeface="Symbol" charset="0"/>
              </a:rPr>
              <a:t>i</a:t>
            </a:r>
            <a:r>
              <a:rPr lang="en-US" altLang="zh-CN" sz="2600" dirty="0">
                <a:sym typeface="Symbol" charset="0"/>
              </a:rPr>
              <a:t>| C</a:t>
            </a:r>
            <a:r>
              <a:rPr lang="en-US" altLang="zh-CN" sz="2000" dirty="0">
                <a:sym typeface="Symbol" charset="0"/>
              </a:rPr>
              <a:t>k</a:t>
            </a:r>
            <a:r>
              <a:rPr lang="en-US" altLang="zh-CN" sz="2600" dirty="0">
                <a:sym typeface="Symbol" charset="0"/>
              </a:rPr>
              <a:t>) = 0,</a:t>
            </a:r>
            <a:r>
              <a:rPr lang="en-US" sz="2600" dirty="0"/>
              <a:t> then </a:t>
            </a:r>
            <a:r>
              <a:rPr lang="en-US" sz="2600"/>
              <a:t>the probability estimate </a:t>
            </a:r>
            <a:r>
              <a:rPr lang="en-US" sz="2600" dirty="0"/>
              <a:t>will be zero (</a:t>
            </a:r>
            <a:r>
              <a:rPr lang="en-US" sz="2600" dirty="0">
                <a:solidFill>
                  <a:srgbClr val="C00000"/>
                </a:solidFill>
              </a:rPr>
              <a:t>zero frequency</a:t>
            </a:r>
            <a:r>
              <a:rPr lang="en-US" sz="2600" dirty="0"/>
              <a:t>):</a:t>
            </a:r>
          </a:p>
          <a:p>
            <a:r>
              <a:rPr lang="en-US" sz="2600" dirty="0"/>
              <a:t>Zero </a:t>
            </a:r>
            <a:r>
              <a:rPr lang="en-US" sz="2600"/>
              <a:t>frequency can cause </a:t>
            </a:r>
            <a:r>
              <a:rPr lang="en-US" sz="2600" dirty="0"/>
              <a:t>the entire </a:t>
            </a:r>
            <a:r>
              <a:rPr lang="en-US" sz="2600" dirty="0">
                <a:solidFill>
                  <a:srgbClr val="C00000"/>
                </a:solidFill>
              </a:rPr>
              <a:t>product </a:t>
            </a:r>
            <a:r>
              <a:rPr lang="en-US" sz="2600">
                <a:solidFill>
                  <a:srgbClr val="C00000"/>
                </a:solidFill>
              </a:rPr>
              <a:t>of probabilities </a:t>
            </a:r>
            <a:r>
              <a:rPr lang="en-US" sz="2600" dirty="0"/>
              <a:t>in </a:t>
            </a:r>
            <a:r>
              <a:rPr lang="en-US" sz="2600"/>
              <a:t>the Naive Bayes classifier </a:t>
            </a:r>
            <a:r>
              <a:rPr lang="en-US" sz="2600" dirty="0"/>
              <a:t>to be zero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/>
              <a:t>which means </a:t>
            </a:r>
            <a:r>
              <a:rPr lang="en-US" sz="2600" dirty="0"/>
              <a:t>there is </a:t>
            </a:r>
            <a:r>
              <a:rPr lang="en-US" sz="2600">
                <a:solidFill>
                  <a:srgbClr val="C00000"/>
                </a:solidFill>
              </a:rPr>
              <a:t>zero chance </a:t>
            </a:r>
            <a:r>
              <a:rPr lang="en-US" sz="2600"/>
              <a:t>for a </a:t>
            </a:r>
            <a:r>
              <a:rPr lang="en-US" sz="2600">
                <a:solidFill>
                  <a:srgbClr val="C00000"/>
                </a:solidFill>
              </a:rPr>
              <a:t>class</a:t>
            </a:r>
            <a:endParaRPr lang="en-US" sz="2600" dirty="0">
              <a:solidFill>
                <a:srgbClr val="C00000"/>
              </a:solidFill>
            </a:endParaRPr>
          </a:p>
          <a:p>
            <a:r>
              <a:rPr lang="en-US" sz="2600"/>
              <a:t>In real-world data, </a:t>
            </a:r>
            <a:r>
              <a:rPr lang="en-US" sz="2600" dirty="0">
                <a:solidFill>
                  <a:srgbClr val="C00000"/>
                </a:solidFill>
              </a:rPr>
              <a:t>not occurrence </a:t>
            </a:r>
            <a:r>
              <a:rPr lang="en-US" sz="2600"/>
              <a:t>in training </a:t>
            </a:r>
            <a:r>
              <a:rPr lang="en-US" sz="2600" dirty="0"/>
              <a:t>set does </a:t>
            </a:r>
            <a:r>
              <a:rPr lang="en-US" sz="2600">
                <a:solidFill>
                  <a:srgbClr val="C00000"/>
                </a:solidFill>
              </a:rPr>
              <a:t>not mean </a:t>
            </a:r>
            <a:r>
              <a:rPr lang="en-US" sz="2600" dirty="0">
                <a:solidFill>
                  <a:srgbClr val="C00000"/>
                </a:solidFill>
              </a:rPr>
              <a:t>impossible</a:t>
            </a:r>
          </a:p>
          <a:p>
            <a:r>
              <a:rPr lang="en-US" sz="2600" dirty="0"/>
              <a:t>Zero </a:t>
            </a:r>
            <a:r>
              <a:rPr lang="en-US" sz="2600"/>
              <a:t>frequency can </a:t>
            </a:r>
            <a:r>
              <a:rPr lang="en-US" sz="2600" dirty="0"/>
              <a:t>be solved </a:t>
            </a:r>
            <a:r>
              <a:rPr lang="en-US" sz="2600"/>
              <a:t>by </a:t>
            </a:r>
            <a:r>
              <a:rPr lang="en-US" sz="2600">
                <a:solidFill>
                  <a:srgbClr val="C00000"/>
                </a:solidFill>
              </a:rPr>
              <a:t>Laplace </a:t>
            </a:r>
            <a:r>
              <a:rPr lang="en-US" sz="2600" dirty="0">
                <a:solidFill>
                  <a:srgbClr val="C00000"/>
                </a:solidFill>
              </a:rPr>
              <a:t>Smoothing</a:t>
            </a:r>
            <a:r>
              <a:rPr lang="en-US" sz="2600" dirty="0"/>
              <a:t> </a:t>
            </a:r>
            <a:r>
              <a:rPr lang="en-US" sz="2600"/>
              <a:t>which adds a </a:t>
            </a:r>
            <a:r>
              <a:rPr lang="en-US" sz="2600">
                <a:solidFill>
                  <a:srgbClr val="C00000"/>
                </a:solidFill>
              </a:rPr>
              <a:t>small</a:t>
            </a:r>
            <a:r>
              <a:rPr lang="en-US" sz="2600"/>
              <a:t> </a:t>
            </a:r>
            <a:r>
              <a:rPr lang="en-US" sz="2600">
                <a:solidFill>
                  <a:srgbClr val="C00000"/>
                </a:solidFill>
              </a:rPr>
              <a:t>constant</a:t>
            </a:r>
            <a:r>
              <a:rPr lang="en-US" sz="2600"/>
              <a:t> </a:t>
            </a:r>
            <a:r>
              <a:rPr lang="en-US" sz="2600" dirty="0"/>
              <a:t>(e.g., 1) to the count </a:t>
            </a:r>
            <a:r>
              <a:rPr lang="en-US" sz="2600"/>
              <a:t>of each value to avoid zero probabilities</a:t>
            </a:r>
            <a:r>
              <a:rPr lang="en-US" sz="2600" dirty="0"/>
              <a:t>:</a:t>
            </a:r>
          </a:p>
          <a:p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6069A-C19A-44DD-69BC-340F0E5E4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204" y="5926056"/>
            <a:ext cx="3839111" cy="733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79688-EB71-6FC6-866A-E5F9BECFFC2F}"/>
                  </a:ext>
                </a:extLst>
              </p:cNvPr>
              <p:cNvSpPr txBox="1"/>
              <p:nvPr/>
            </p:nvSpPr>
            <p:spPr>
              <a:xfrm>
                <a:off x="6491433" y="6292820"/>
                <a:ext cx="539931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 err="1"/>
                  <a:t>n</a:t>
                </a:r>
                <a:r>
                  <a:rPr lang="en-US" sz="1400" dirty="0" err="1"/>
                  <a:t>i</a:t>
                </a:r>
                <a:r>
                  <a:rPr lang="en-US" sz="1600" dirty="0"/>
                  <a:t>​ → number of possible </a:t>
                </a:r>
                <a:r>
                  <a:rPr lang="en-US" sz="1600"/>
                  <a:t>distinct values of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a-IR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a-I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79688-EB71-6FC6-866A-E5F9BECFF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433" y="6292820"/>
                <a:ext cx="5399315" cy="400110"/>
              </a:xfrm>
              <a:prstGeom prst="rect">
                <a:avLst/>
              </a:prstGeom>
              <a:blipFill>
                <a:blip r:embed="rId4"/>
                <a:stretch>
                  <a:fillRect l="-1242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19B27F3-D02E-D591-F531-BF61DAB1E470}"/>
              </a:ext>
            </a:extLst>
          </p:cNvPr>
          <p:cNvSpPr txBox="1"/>
          <p:nvPr/>
        </p:nvSpPr>
        <p:spPr>
          <a:xfrm>
            <a:off x="9927771" y="3686585"/>
            <a:ext cx="20465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ym typeface="Symbol" charset="0"/>
              </a:rPr>
              <a:t>P</a:t>
            </a:r>
            <a:r>
              <a:rPr lang="en-US" altLang="zh-CN" sz="1600" dirty="0">
                <a:sym typeface="Symbol" charset="0"/>
              </a:rPr>
              <a:t>(C</a:t>
            </a:r>
            <a:r>
              <a:rPr lang="en-US" altLang="zh-CN" sz="1100" dirty="0">
                <a:sym typeface="Symbol" charset="0"/>
              </a:rPr>
              <a:t>k</a:t>
            </a:r>
            <a:r>
              <a:rPr lang="en-US" altLang="zh-CN" sz="1600" dirty="0">
                <a:sym typeface="Symbol" charset="0"/>
              </a:rPr>
              <a:t>)</a:t>
            </a:r>
            <a:r>
              <a:rPr lang="en-US" altLang="zh-CN" sz="1100" dirty="0">
                <a:sym typeface="Symbol" charset="0"/>
              </a:rPr>
              <a:t> * </a:t>
            </a:r>
            <a:r>
              <a:rPr lang="el-GR" sz="2400" dirty="0"/>
              <a:t>π</a:t>
            </a:r>
            <a:r>
              <a:rPr lang="en-US" sz="1600" dirty="0"/>
              <a:t> </a:t>
            </a:r>
            <a:r>
              <a:rPr lang="en-US" dirty="0"/>
              <a:t>P</a:t>
            </a:r>
            <a:r>
              <a:rPr lang="en-US" sz="1600" dirty="0"/>
              <a:t>(</a:t>
            </a:r>
            <a:r>
              <a:rPr lang="en-US" dirty="0" err="1"/>
              <a:t>x</a:t>
            </a:r>
            <a:r>
              <a:rPr lang="en-US" sz="1200" dirty="0" err="1"/>
              <a:t>i</a:t>
            </a:r>
            <a:r>
              <a:rPr lang="en-US" sz="1600" dirty="0" err="1"/>
              <a:t>|</a:t>
            </a:r>
            <a:r>
              <a:rPr lang="en-US" altLang="zh-CN" sz="1600" dirty="0" err="1">
                <a:sym typeface="Symbol" charset="0"/>
              </a:rPr>
              <a:t>C</a:t>
            </a:r>
            <a:r>
              <a:rPr lang="en-US" altLang="zh-CN" sz="1100" dirty="0" err="1">
                <a:sym typeface="Symbol" charset="0"/>
              </a:rPr>
              <a:t>k</a:t>
            </a:r>
            <a:r>
              <a:rPr lang="en-US" sz="1600" dirty="0"/>
              <a:t>) = 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73192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E673D4-0691-ED46-1490-042D5127E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595" y="3962519"/>
            <a:ext cx="4989262" cy="29086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8F1D0F-987D-3489-5305-DA13CAF24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56" y="155079"/>
            <a:ext cx="10515600" cy="1325563"/>
          </a:xfrm>
        </p:spPr>
        <p:txBody>
          <a:bodyPr/>
          <a:lstStyle/>
          <a:p>
            <a:r>
              <a:rPr lang="en-US"/>
              <a:t>Naive Bayes </a:t>
            </a:r>
            <a:r>
              <a:rPr lang="en-US" dirty="0"/>
              <a:t>for </a:t>
            </a:r>
            <a:r>
              <a:rPr lang="en-US"/>
              <a:t>Continuous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CFE5F-6573-5684-72A9-EE248E1FC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56" y="1440047"/>
            <a:ext cx="11236287" cy="4351338"/>
          </a:xfrm>
        </p:spPr>
        <p:txBody>
          <a:bodyPr>
            <a:normAutofit/>
          </a:bodyPr>
          <a:lstStyle/>
          <a:p>
            <a:r>
              <a:rPr lang="en-US" sz="2600" dirty="0"/>
              <a:t>In </a:t>
            </a:r>
            <a:r>
              <a:rPr lang="en-US" sz="2600">
                <a:solidFill>
                  <a:srgbClr val="C00000"/>
                </a:solidFill>
              </a:rPr>
              <a:t>continuous</a:t>
            </a:r>
            <a:r>
              <a:rPr lang="en-US" sz="2600"/>
              <a:t> features we usually </a:t>
            </a:r>
            <a:r>
              <a:rPr lang="en-US" sz="2600">
                <a:solidFill>
                  <a:srgbClr val="C00000"/>
                </a:solidFill>
              </a:rPr>
              <a:t>can't find all </a:t>
            </a:r>
            <a:r>
              <a:rPr lang="en-US" sz="2600"/>
              <a:t>possible values in training data</a:t>
            </a:r>
            <a:endParaRPr lang="en-US" sz="2600" dirty="0"/>
          </a:p>
          <a:p>
            <a:r>
              <a:rPr lang="en-US" sz="2600"/>
              <a:t>The </a:t>
            </a:r>
            <a:r>
              <a:rPr lang="en-US" sz="2600">
                <a:solidFill>
                  <a:srgbClr val="C00000"/>
                </a:solidFill>
              </a:rPr>
              <a:t>Gaussian Naive Bayes </a:t>
            </a:r>
            <a:r>
              <a:rPr lang="en-US" sz="2600"/>
              <a:t>algorithm can </a:t>
            </a:r>
            <a:r>
              <a:rPr lang="en-US" sz="2600" dirty="0"/>
              <a:t>be used when </a:t>
            </a:r>
            <a:r>
              <a:rPr lang="en-US" sz="2600"/>
              <a:t>the features are </a:t>
            </a:r>
            <a:r>
              <a:rPr lang="en-US" sz="2600" dirty="0"/>
              <a:t>continuous. </a:t>
            </a:r>
            <a:r>
              <a:rPr lang="en-US" sz="2600"/>
              <a:t>It assumes that the features follow a </a:t>
            </a:r>
            <a:r>
              <a:rPr lang="en-US" sz="2600">
                <a:solidFill>
                  <a:srgbClr val="C00000"/>
                </a:solidFill>
              </a:rPr>
              <a:t>normal</a:t>
            </a:r>
            <a:r>
              <a:rPr lang="en-US" sz="2600"/>
              <a:t> (Gaussian</a:t>
            </a:r>
            <a:r>
              <a:rPr lang="en-US" sz="2600" dirty="0"/>
              <a:t>) distribution</a:t>
            </a:r>
          </a:p>
          <a:p>
            <a:r>
              <a:rPr lang="en-US" sz="2600" dirty="0"/>
              <a:t>It is possible </a:t>
            </a:r>
            <a:r>
              <a:rPr lang="en-US" sz="2600"/>
              <a:t>to estimate normal </a:t>
            </a:r>
            <a:r>
              <a:rPr lang="en-US" sz="2600" dirty="0"/>
              <a:t>distribution </a:t>
            </a:r>
            <a:r>
              <a:rPr lang="en-US" sz="2600"/>
              <a:t>of a continuous feature using </a:t>
            </a:r>
            <a:r>
              <a:rPr lang="en-US" sz="2600">
                <a:solidFill>
                  <a:srgbClr val="C00000"/>
                </a:solidFill>
              </a:rPr>
              <a:t>mean</a:t>
            </a:r>
            <a:r>
              <a:rPr lang="en-US" sz="2600"/>
              <a:t> and </a:t>
            </a:r>
            <a:r>
              <a:rPr lang="en-US" sz="2600">
                <a:solidFill>
                  <a:srgbClr val="C00000"/>
                </a:solidFill>
              </a:rPr>
              <a:t>standard deviation</a:t>
            </a:r>
            <a:r>
              <a:rPr lang="en-US" sz="2600"/>
              <a:t> of samples</a:t>
            </a:r>
            <a:endParaRPr lang="en-US" sz="2600" dirty="0"/>
          </a:p>
          <a:p>
            <a:r>
              <a:rPr lang="en-US" sz="2600"/>
              <a:t>Probability of each feature value in each class</a:t>
            </a:r>
            <a:r>
              <a:rPr lang="en-US" sz="2600" dirty="0"/>
              <a:t>, </a:t>
            </a:r>
            <a:r>
              <a:rPr lang="en-US" altLang="zh-CN" sz="2400" dirty="0">
                <a:solidFill>
                  <a:srgbClr val="C00000"/>
                </a:solidFill>
                <a:sym typeface="Symbol" charset="0"/>
              </a:rPr>
              <a:t>P(x</a:t>
            </a:r>
            <a:r>
              <a:rPr lang="en-US" altLang="zh-CN" sz="1600" dirty="0">
                <a:solidFill>
                  <a:srgbClr val="C00000"/>
                </a:solidFill>
                <a:sym typeface="Symbol" charset="0"/>
              </a:rPr>
              <a:t>i</a:t>
            </a:r>
            <a:r>
              <a:rPr lang="en-US" altLang="zh-CN" sz="2400" dirty="0">
                <a:solidFill>
                  <a:srgbClr val="C00000"/>
                </a:solidFill>
                <a:sym typeface="Symbol" charset="0"/>
              </a:rPr>
              <a:t>| C</a:t>
            </a:r>
            <a:r>
              <a:rPr lang="en-US" altLang="zh-CN" sz="1800" dirty="0">
                <a:solidFill>
                  <a:srgbClr val="C00000"/>
                </a:solidFill>
                <a:sym typeface="Symbol" charset="0"/>
              </a:rPr>
              <a:t>k</a:t>
            </a:r>
            <a:r>
              <a:rPr lang="en-US" altLang="zh-CN" sz="2400">
                <a:solidFill>
                  <a:srgbClr val="C00000"/>
                </a:solidFill>
                <a:sym typeface="Symbol" charset="0"/>
              </a:rPr>
              <a:t>)</a:t>
            </a:r>
            <a:r>
              <a:rPr lang="en-US" altLang="zh-CN" sz="2400">
                <a:sym typeface="Symbol" charset="0"/>
              </a:rPr>
              <a:t>, </a:t>
            </a:r>
            <a:r>
              <a:rPr lang="en-US" sz="2600"/>
              <a:t>can be </a:t>
            </a:r>
            <a:r>
              <a:rPr lang="en-US" sz="2600">
                <a:solidFill>
                  <a:srgbClr val="C00000"/>
                </a:solidFill>
              </a:rPr>
              <a:t>estimated</a:t>
            </a:r>
            <a:r>
              <a:rPr lang="en-US" sz="2600"/>
              <a:t> </a:t>
            </a:r>
            <a:r>
              <a:rPr lang="en-US" sz="2600" dirty="0"/>
              <a:t>using </a:t>
            </a:r>
            <a:r>
              <a:rPr lang="en-US" sz="2600"/>
              <a:t>the normal </a:t>
            </a:r>
            <a:r>
              <a:rPr lang="en-US" sz="2600" dirty="0"/>
              <a:t>distribution </a:t>
            </a:r>
            <a:r>
              <a:rPr lang="en-US" sz="2600"/>
              <a:t>of feature in that class</a:t>
            </a:r>
            <a:endParaRPr lang="en-US" sz="2600" dirty="0"/>
          </a:p>
          <a:p>
            <a:endParaRPr lang="en-US" sz="2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E55E8F-02E7-374F-2313-68D034E63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14" y="4751631"/>
            <a:ext cx="3657600" cy="195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35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6A2E32CB-021E-4203-B85B-F9B083034A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/>
              <a:t>Data </a:t>
            </a:r>
            <a:r>
              <a:rPr lang="en-US" sz="4000" dirty="0"/>
              <a:t>Preprocessing </a:t>
            </a:r>
            <a:r>
              <a:rPr lang="en-US" sz="4000"/>
              <a:t>for Naïve Bayes</a:t>
            </a:r>
            <a:endParaRPr lang="en-US" altLang="en-US" sz="4000" spc="-95" dirty="0"/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0DC2061C-ABC0-4EA7-B1E3-5FAC4CBB07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0850696" cy="474934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600" dirty="0"/>
              <a:t>Naive Bayes </a:t>
            </a:r>
            <a:r>
              <a:rPr lang="en-US" sz="2600" dirty="0">
                <a:solidFill>
                  <a:srgbClr val="C00000"/>
                </a:solidFill>
              </a:rPr>
              <a:t>does not require normalizing</a:t>
            </a:r>
            <a:r>
              <a:rPr lang="en-US" sz="2600" dirty="0"/>
              <a:t>, even for continuous variables, as it works with </a:t>
            </a:r>
            <a:r>
              <a:rPr lang="en-US" sz="2600" dirty="0">
                <a:solidFill>
                  <a:srgbClr val="C00000"/>
                </a:solidFill>
              </a:rPr>
              <a:t>probabilities</a:t>
            </a:r>
            <a:r>
              <a:rPr lang="en-US" sz="2600" dirty="0"/>
              <a:t> and the scale of the features doesn't impact the model directly.</a:t>
            </a:r>
          </a:p>
          <a:p>
            <a:pPr>
              <a:defRPr/>
            </a:pPr>
            <a:endParaRPr lang="en-US" sz="2600" dirty="0"/>
          </a:p>
          <a:p>
            <a:pPr>
              <a:lnSpc>
                <a:spcPct val="90000"/>
              </a:lnSpc>
              <a:defRPr/>
            </a:pPr>
            <a:r>
              <a:rPr lang="en-US" sz="2600" dirty="0"/>
              <a:t>The model has an internal mechanism to </a:t>
            </a:r>
            <a:r>
              <a:rPr lang="en-US" sz="2600" dirty="0">
                <a:solidFill>
                  <a:srgbClr val="C00000"/>
                </a:solidFill>
                <a:cs typeface="+mn-cs"/>
              </a:rPr>
              <a:t>handle missing values </a:t>
            </a:r>
            <a:r>
              <a:rPr lang="en-US" sz="2600" dirty="0">
                <a:cs typeface="+mn-cs"/>
              </a:rPr>
              <a:t>by </a:t>
            </a:r>
            <a:r>
              <a:rPr lang="en-US" sz="2600" dirty="0">
                <a:solidFill>
                  <a:srgbClr val="C00000"/>
                </a:solidFill>
                <a:cs typeface="+mn-cs"/>
              </a:rPr>
              <a:t>ignoring</a:t>
            </a:r>
            <a:r>
              <a:rPr lang="en-US" sz="2600" dirty="0">
                <a:cs typeface="+mn-cs"/>
              </a:rPr>
              <a:t> the missing value during probability estimate calculations, therefore, imputation is not required.</a:t>
            </a:r>
          </a:p>
          <a:p>
            <a:endParaRPr lang="en-US" sz="2600" dirty="0"/>
          </a:p>
          <a:p>
            <a:r>
              <a:rPr lang="en-US" sz="2600" dirty="0"/>
              <a:t>Naive Bayes is </a:t>
            </a:r>
            <a:r>
              <a:rPr lang="en-US" sz="2600" dirty="0">
                <a:solidFill>
                  <a:srgbClr val="C00000"/>
                </a:solidFill>
              </a:rPr>
              <a:t>robust to outliers</a:t>
            </a:r>
            <a:r>
              <a:rPr lang="en-US" sz="2600" dirty="0"/>
              <a:t> in categorical features, since probabilities of an </a:t>
            </a:r>
            <a:r>
              <a:rPr lang="en-US" sz="2600" dirty="0">
                <a:solidFill>
                  <a:srgbClr val="C00000"/>
                </a:solidFill>
              </a:rPr>
              <a:t>outlier</a:t>
            </a:r>
            <a:r>
              <a:rPr lang="en-US" sz="2600" dirty="0"/>
              <a:t> within a class is </a:t>
            </a:r>
            <a:r>
              <a:rPr lang="en-US" sz="2600" dirty="0">
                <a:solidFill>
                  <a:srgbClr val="C00000"/>
                </a:solidFill>
              </a:rPr>
              <a:t>very small </a:t>
            </a:r>
            <a:r>
              <a:rPr lang="en-US" sz="2600" dirty="0"/>
              <a:t>and </a:t>
            </a:r>
            <a:r>
              <a:rPr lang="en-US" sz="2600" dirty="0">
                <a:solidFill>
                  <a:srgbClr val="C00000"/>
                </a:solidFill>
              </a:rPr>
              <a:t>won’t</a:t>
            </a:r>
            <a:r>
              <a:rPr lang="en-US" sz="2600" dirty="0"/>
              <a:t> have a strong </a:t>
            </a:r>
            <a:r>
              <a:rPr lang="en-US" sz="2600" dirty="0">
                <a:solidFill>
                  <a:srgbClr val="C00000"/>
                </a:solidFill>
              </a:rPr>
              <a:t>effect</a:t>
            </a:r>
            <a:r>
              <a:rPr lang="en-US" sz="2600" dirty="0"/>
              <a:t> on the final classification (but in continues features it has effect on distribution)</a:t>
            </a:r>
          </a:p>
          <a:p>
            <a:pPr>
              <a:lnSpc>
                <a:spcPct val="90000"/>
              </a:lnSpc>
              <a:defRPr/>
            </a:pPr>
            <a:endParaRPr lang="en-US" sz="2600" dirty="0"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D8AC0-0E42-B521-1481-81CF6DBB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548" y="4334776"/>
            <a:ext cx="4335106" cy="6932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A56526-FB65-088C-E368-2DA23253F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548" y="2731401"/>
            <a:ext cx="3819353" cy="6975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spc="-95"/>
              <a:t>Advantages and Disadvantages of Naïve Bayes</a:t>
            </a:r>
            <a:endParaRPr lang="en-US" sz="4000" spc="-95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5454"/>
            <a:ext cx="10850696" cy="4828563"/>
          </a:xfrm>
        </p:spPr>
        <p:txBody>
          <a:bodyPr>
            <a:normAutofit/>
          </a:bodyPr>
          <a:lstStyle/>
          <a:p>
            <a:r>
              <a:rPr lang="en-US" sz="2600"/>
              <a:t>Naïve Bayes is </a:t>
            </a:r>
            <a:r>
              <a:rPr lang="en-US" sz="2600">
                <a:solidFill>
                  <a:srgbClr val="C00000"/>
                </a:solidFill>
              </a:rPr>
              <a:t>fast</a:t>
            </a:r>
            <a:r>
              <a:rPr lang="en-US" sz="2600"/>
              <a:t> and thus can </a:t>
            </a:r>
            <a:r>
              <a:rPr lang="en-US" sz="2600" dirty="0"/>
              <a:t>be used </a:t>
            </a:r>
            <a:r>
              <a:rPr lang="en-US" sz="2600"/>
              <a:t>for making real </a:t>
            </a:r>
            <a:r>
              <a:rPr lang="en-US" sz="2600" dirty="0"/>
              <a:t>time predictions</a:t>
            </a:r>
          </a:p>
          <a:p>
            <a:r>
              <a:rPr lang="en-US" sz="2600"/>
              <a:t>Naïve Bayes is suitable for </a:t>
            </a:r>
            <a:r>
              <a:rPr lang="en-US" sz="2600">
                <a:solidFill>
                  <a:srgbClr val="C00000"/>
                </a:solidFill>
              </a:rPr>
              <a:t>high-dimensional </a:t>
            </a:r>
            <a:r>
              <a:rPr lang="en-US" sz="2600"/>
              <a:t>datasets</a:t>
            </a:r>
            <a:r>
              <a:rPr lang="en-US" sz="2600" dirty="0"/>
              <a:t>. </a:t>
            </a:r>
          </a:p>
          <a:p>
            <a:r>
              <a:rPr lang="en-US" sz="2600"/>
              <a:t>It handles </a:t>
            </a:r>
            <a:r>
              <a:rPr lang="en-US" sz="2600">
                <a:solidFill>
                  <a:srgbClr val="C00000"/>
                </a:solidFill>
              </a:rPr>
              <a:t>categorical</a:t>
            </a:r>
            <a:r>
              <a:rPr lang="en-US" sz="2600"/>
              <a:t> features </a:t>
            </a:r>
            <a:r>
              <a:rPr lang="en-US" sz="2600" dirty="0"/>
              <a:t>effectively without need to convert them to </a:t>
            </a:r>
            <a:r>
              <a:rPr lang="en-US" sz="2600"/>
              <a:t>numeric values</a:t>
            </a:r>
            <a:endParaRPr lang="en-US" sz="2600" dirty="0"/>
          </a:p>
          <a:p>
            <a:r>
              <a:rPr lang="en-US" sz="2600"/>
              <a:t>Naïve Bayes makes </a:t>
            </a:r>
            <a:r>
              <a:rPr lang="en-US" sz="2600">
                <a:solidFill>
                  <a:srgbClr val="C00000"/>
                </a:solidFill>
              </a:rPr>
              <a:t>assumption </a:t>
            </a:r>
            <a:r>
              <a:rPr lang="en-US" sz="2600" dirty="0">
                <a:solidFill>
                  <a:srgbClr val="C00000"/>
                </a:solidFill>
              </a:rPr>
              <a:t>of independent </a:t>
            </a:r>
            <a:r>
              <a:rPr lang="en-US" sz="2600" dirty="0"/>
              <a:t>predictors. </a:t>
            </a:r>
            <a:r>
              <a:rPr lang="en-US" sz="2600"/>
              <a:t>In real </a:t>
            </a:r>
            <a:r>
              <a:rPr lang="en-US" sz="2600" dirty="0"/>
              <a:t>life it is </a:t>
            </a:r>
            <a:r>
              <a:rPr lang="en-US" sz="2600"/>
              <a:t>often hard </a:t>
            </a:r>
            <a:r>
              <a:rPr lang="en-US" sz="2600" dirty="0"/>
              <a:t>to get set of predictors </a:t>
            </a:r>
            <a:r>
              <a:rPr lang="en-US" sz="2600"/>
              <a:t>which are </a:t>
            </a:r>
            <a:r>
              <a:rPr lang="en-US" sz="2600" dirty="0"/>
              <a:t>completely independent</a:t>
            </a:r>
          </a:p>
          <a:p>
            <a:r>
              <a:rPr lang="en-US" sz="2600" dirty="0"/>
              <a:t>in </a:t>
            </a:r>
            <a:r>
              <a:rPr lang="en-US" sz="2600"/>
              <a:t>some features, </a:t>
            </a:r>
            <a:r>
              <a:rPr lang="en-US" sz="2600">
                <a:solidFill>
                  <a:srgbClr val="C00000"/>
                </a:solidFill>
              </a:rPr>
              <a:t>normal distribution assumption</a:t>
            </a:r>
            <a:r>
              <a:rPr lang="en-US" sz="2600"/>
              <a:t> </a:t>
            </a:r>
            <a:r>
              <a:rPr lang="en-US" sz="2600" dirty="0"/>
              <a:t>does not hold</a:t>
            </a:r>
            <a:r>
              <a:rPr lang="en-US" sz="2600"/>
              <a:t>, leading </a:t>
            </a:r>
            <a:r>
              <a:rPr lang="en-US" sz="2600" dirty="0"/>
              <a:t>to </a:t>
            </a:r>
            <a:r>
              <a:rPr lang="en-US" sz="2600"/>
              <a:t>poor performance</a:t>
            </a:r>
            <a:endParaRPr lang="en-US" sz="2600" dirty="0"/>
          </a:p>
          <a:p>
            <a:r>
              <a:rPr lang="en-US" sz="2600" dirty="0"/>
              <a:t>If </a:t>
            </a:r>
            <a:r>
              <a:rPr lang="en-US" sz="2600"/>
              <a:t>the training data </a:t>
            </a:r>
            <a:r>
              <a:rPr lang="en-US" sz="2600" dirty="0"/>
              <a:t>is </a:t>
            </a:r>
            <a:r>
              <a:rPr lang="en-US" sz="2600">
                <a:solidFill>
                  <a:srgbClr val="C00000"/>
                </a:solidFill>
              </a:rPr>
              <a:t>not representative </a:t>
            </a:r>
            <a:r>
              <a:rPr lang="en-US" sz="2600" dirty="0"/>
              <a:t>of </a:t>
            </a:r>
            <a:r>
              <a:rPr lang="en-US" sz="2600"/>
              <a:t>the population</a:t>
            </a:r>
            <a:r>
              <a:rPr lang="en-US" sz="2600" dirty="0"/>
              <a:t>, the </a:t>
            </a:r>
            <a:r>
              <a:rPr lang="en-US" sz="2600"/>
              <a:t>model may develop biases and produce </a:t>
            </a:r>
            <a:r>
              <a:rPr lang="en-US" sz="2600">
                <a:solidFill>
                  <a:srgbClr val="C00000"/>
                </a:solidFill>
              </a:rPr>
              <a:t>inaccurate </a:t>
            </a:r>
            <a:r>
              <a:rPr lang="en-US" sz="2600" dirty="0">
                <a:solidFill>
                  <a:srgbClr val="C00000"/>
                </a:solidFill>
              </a:rPr>
              <a:t>predictions</a:t>
            </a:r>
            <a:r>
              <a:rPr lang="en-US" sz="26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65ACA-7BFD-22A5-9763-AAC33D29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146" y="5976257"/>
            <a:ext cx="4738156" cy="86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68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A3598-91DF-19BC-87CF-6A0081C5E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 of Naïve Bayes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0D29F-000E-409E-1AA4-F36C17EF7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rgbClr val="C00000"/>
                </a:solidFill>
              </a:rPr>
              <a:t>Uncertainty</a:t>
            </a:r>
            <a:r>
              <a:rPr lang="en-US" sz="2400"/>
              <a:t> </a:t>
            </a:r>
            <a:r>
              <a:rPr lang="en-US" sz="2400" dirty="0"/>
              <a:t>is inherent </a:t>
            </a:r>
            <a:r>
              <a:rPr lang="en-US" sz="2400"/>
              <a:t>in real-world situations. Bayesian </a:t>
            </a:r>
            <a:r>
              <a:rPr lang="en-US" sz="2400" dirty="0"/>
              <a:t>models explicitly </a:t>
            </a:r>
            <a:r>
              <a:rPr lang="en-US" sz="2400"/>
              <a:t>represent uncertainty through </a:t>
            </a:r>
            <a:r>
              <a:rPr lang="en-US" sz="2400">
                <a:solidFill>
                  <a:srgbClr val="C00000"/>
                </a:solidFill>
              </a:rPr>
              <a:t>probabilities</a:t>
            </a:r>
            <a:r>
              <a:rPr lang="en-US" sz="2400" dirty="0"/>
              <a:t>.</a:t>
            </a:r>
          </a:p>
          <a:p>
            <a:r>
              <a:rPr lang="en-US" sz="2400" dirty="0"/>
              <a:t>It </a:t>
            </a:r>
            <a:r>
              <a:rPr lang="en-US" sz="2400" dirty="0">
                <a:solidFill>
                  <a:srgbClr val="C00000"/>
                </a:solidFill>
              </a:rPr>
              <a:t>prevents </a:t>
            </a:r>
            <a:r>
              <a:rPr lang="en-US" sz="2400">
                <a:solidFill>
                  <a:srgbClr val="C00000"/>
                </a:solidFill>
              </a:rPr>
              <a:t>overconfidence </a:t>
            </a:r>
            <a:r>
              <a:rPr lang="en-US" sz="2400"/>
              <a:t>and supports </a:t>
            </a:r>
            <a:r>
              <a:rPr lang="en-US" sz="2400">
                <a:solidFill>
                  <a:srgbClr val="C00000"/>
                </a:solidFill>
              </a:rPr>
              <a:t>decision-making</a:t>
            </a:r>
            <a:r>
              <a:rPr lang="en-US" sz="2400"/>
              <a:t> under uncertainty</a:t>
            </a:r>
            <a:r>
              <a:rPr lang="en-US" sz="2400" dirty="0"/>
              <a:t>.</a:t>
            </a:r>
          </a:p>
          <a:p>
            <a:r>
              <a:rPr lang="en-US" sz="2400"/>
              <a:t>Can </a:t>
            </a:r>
            <a:r>
              <a:rPr lang="en-US" sz="2400" dirty="0"/>
              <a:t>employ </a:t>
            </a:r>
            <a:r>
              <a:rPr lang="en-US" sz="2400" dirty="0">
                <a:solidFill>
                  <a:srgbClr val="C00000"/>
                </a:solidFill>
              </a:rPr>
              <a:t>expert knowledge </a:t>
            </a:r>
            <a:r>
              <a:rPr lang="en-US" sz="2400"/>
              <a:t>for estimation of probabilities</a:t>
            </a:r>
            <a:endParaRPr lang="en-US" sz="2400" dirty="0"/>
          </a:p>
          <a:p>
            <a:r>
              <a:rPr lang="en-US" sz="2400" dirty="0"/>
              <a:t>Due </a:t>
            </a:r>
            <a:r>
              <a:rPr lang="en-US" sz="2400"/>
              <a:t>to interpretability and </a:t>
            </a:r>
            <a:r>
              <a:rPr lang="en-US" sz="2400">
                <a:solidFill>
                  <a:srgbClr val="C00000"/>
                </a:solidFill>
              </a:rPr>
              <a:t>white-box</a:t>
            </a:r>
            <a:r>
              <a:rPr lang="en-US" sz="2400"/>
              <a:t> nature </a:t>
            </a:r>
            <a:r>
              <a:rPr lang="en-US" sz="2400" dirty="0"/>
              <a:t>of NB, it is often used in </a:t>
            </a:r>
            <a:r>
              <a:rPr lang="en-US" sz="2400">
                <a:solidFill>
                  <a:srgbClr val="C00000"/>
                </a:solidFill>
              </a:rPr>
              <a:t>descriptive</a:t>
            </a:r>
            <a:r>
              <a:rPr lang="en-US" sz="2400"/>
              <a:t> analysis in </a:t>
            </a:r>
            <a:r>
              <a:rPr lang="en-US" sz="2400">
                <a:solidFill>
                  <a:srgbClr val="C00000"/>
                </a:solidFill>
              </a:rPr>
              <a:t>many applications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CD7EFA-1A02-EC79-282B-44DCA613ECEA}"/>
              </a:ext>
            </a:extLst>
          </p:cNvPr>
          <p:cNvSpPr txBox="1"/>
          <p:nvPr/>
        </p:nvSpPr>
        <p:spPr>
          <a:xfrm>
            <a:off x="1094015" y="4495800"/>
            <a:ext cx="75492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Credit </a:t>
            </a:r>
            <a:r>
              <a:rPr lang="en-US" sz="2000" b="1"/>
              <a:t>Risk Assessment</a:t>
            </a:r>
            <a:r>
              <a:rPr lang="en-US" sz="2000"/>
              <a:t>: Based on a person's past financial behavior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/>
              <a:t>Fraud </a:t>
            </a:r>
            <a:r>
              <a:rPr lang="en-US" sz="2000" b="1" dirty="0"/>
              <a:t>Detection</a:t>
            </a:r>
            <a:r>
              <a:rPr lang="en-US" sz="2000"/>
              <a:t>:  Based on patterns of fraudulent activities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/>
              <a:t>Disease </a:t>
            </a:r>
            <a:r>
              <a:rPr lang="en-US" sz="2000" b="1" dirty="0"/>
              <a:t>Prediction</a:t>
            </a:r>
            <a:r>
              <a:rPr lang="en-US" sz="2000"/>
              <a:t>: Based </a:t>
            </a:r>
            <a:r>
              <a:rPr lang="en-US" sz="2000" dirty="0"/>
              <a:t>on symptoms </a:t>
            </a:r>
            <a:r>
              <a:rPr lang="en-US" sz="2000"/>
              <a:t>of diseases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/>
              <a:t>Genomic Data Analysis</a:t>
            </a:r>
            <a:r>
              <a:rPr lang="en-US" sz="2000"/>
              <a:t>: Based </a:t>
            </a:r>
            <a:r>
              <a:rPr lang="en-US" sz="2000" dirty="0"/>
              <a:t>on </a:t>
            </a:r>
            <a:r>
              <a:rPr lang="en-US" sz="2000"/>
              <a:t>genetic markers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NLP</a:t>
            </a:r>
            <a:r>
              <a:rPr lang="en-US" sz="2000" dirty="0"/>
              <a:t>: Word </a:t>
            </a:r>
            <a:r>
              <a:rPr lang="en-US" sz="2000"/>
              <a:t>Sense Disambiguation </a:t>
            </a:r>
            <a:r>
              <a:rPr lang="en-US" sz="2000" dirty="0"/>
              <a:t>(WSD</a:t>
            </a:r>
            <a:r>
              <a:rPr lang="en-US" sz="2000"/>
              <a:t>) based </a:t>
            </a:r>
            <a:r>
              <a:rPr lang="en-US" sz="2000" dirty="0"/>
              <a:t>on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B5153-B1A8-C961-3D21-A88CDC5E3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126" y="4495800"/>
            <a:ext cx="4341874" cy="207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42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EA09-3185-9D20-CF1A-B386E1E7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Randomization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9CC6-9C8E-3995-8396-E25255268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0143" cy="4351338"/>
          </a:xfrm>
        </p:spPr>
        <p:txBody>
          <a:bodyPr>
            <a:normAutofit/>
          </a:bodyPr>
          <a:lstStyle/>
          <a:p>
            <a:r>
              <a:rPr lang="en-US" sz="2600" dirty="0"/>
              <a:t>In a traditional randomized </a:t>
            </a:r>
            <a:r>
              <a:rPr lang="en-US" sz="2600" dirty="0">
                <a:solidFill>
                  <a:srgbClr val="C00000"/>
                </a:solidFill>
              </a:rPr>
              <a:t>medical trials</a:t>
            </a:r>
            <a:r>
              <a:rPr lang="en-US" sz="2600" dirty="0"/>
              <a:t>, each patient has a </a:t>
            </a:r>
            <a:r>
              <a:rPr lang="en-US" sz="2600" dirty="0">
                <a:solidFill>
                  <a:srgbClr val="C00000"/>
                </a:solidFill>
              </a:rPr>
              <a:t>fixed probability </a:t>
            </a:r>
            <a:r>
              <a:rPr lang="en-US" sz="2600" dirty="0"/>
              <a:t>(e.g., 50%) of being assigned to each treatment.</a:t>
            </a:r>
          </a:p>
          <a:p>
            <a:r>
              <a:rPr lang="en-US" sz="2600" dirty="0"/>
              <a:t>In a </a:t>
            </a:r>
            <a:r>
              <a:rPr lang="en-US" sz="2600" dirty="0">
                <a:solidFill>
                  <a:srgbClr val="C00000"/>
                </a:solidFill>
              </a:rPr>
              <a:t>Bayesian adaptive trial</a:t>
            </a:r>
            <a:r>
              <a:rPr lang="en-US" sz="2600" dirty="0"/>
              <a:t>, the probability of assigning a new patient to each treatment </a:t>
            </a:r>
            <a:r>
              <a:rPr lang="en-US" sz="2600" dirty="0">
                <a:solidFill>
                  <a:srgbClr val="C00000"/>
                </a:solidFill>
              </a:rPr>
              <a:t>changes over time</a:t>
            </a:r>
            <a:r>
              <a:rPr lang="en-US" sz="2600" dirty="0"/>
              <a:t>, depending on </a:t>
            </a:r>
            <a:r>
              <a:rPr lang="en-US" sz="2400" dirty="0">
                <a:solidFill>
                  <a:srgbClr val="C00000"/>
                </a:solidFill>
              </a:rPr>
              <a:t>efficacy</a:t>
            </a:r>
            <a:r>
              <a:rPr lang="en-US" sz="2600" dirty="0"/>
              <a:t> of treatment</a:t>
            </a:r>
          </a:p>
          <a:p>
            <a:r>
              <a:rPr lang="en-US" sz="2600" b="1" dirty="0"/>
              <a:t>Ethical Aspect</a:t>
            </a:r>
            <a:r>
              <a:rPr lang="en-US" sz="2600" dirty="0"/>
              <a:t>: more patients get </a:t>
            </a:r>
            <a:r>
              <a:rPr lang="en-US" sz="2600" dirty="0">
                <a:solidFill>
                  <a:srgbClr val="C00000"/>
                </a:solidFill>
              </a:rPr>
              <a:t>better treatments </a:t>
            </a:r>
            <a:r>
              <a:rPr lang="en-US" sz="2600" dirty="0"/>
              <a:t>based on </a:t>
            </a:r>
            <a:r>
              <a:rPr lang="en-US" sz="2600" dirty="0">
                <a:solidFill>
                  <a:srgbClr val="C00000"/>
                </a:solidFill>
              </a:rPr>
              <a:t>new evidences</a:t>
            </a:r>
            <a:r>
              <a:rPr lang="en-US" sz="2600" dirty="0"/>
              <a:t>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Probability of assignment a patient to treatment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= </a:t>
            </a:r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7F7AD0-C5E0-68DF-1008-3444580D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576" y="4928839"/>
            <a:ext cx="4223423" cy="1653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3693FF-D483-813F-6BB8-8710EB947CDD}"/>
                  </a:ext>
                </a:extLst>
              </p:cNvPr>
              <p:cNvSpPr txBox="1"/>
              <p:nvPr/>
            </p:nvSpPr>
            <p:spPr>
              <a:xfrm>
                <a:off x="838199" y="5233420"/>
                <a:ext cx="6716720" cy="1348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fa-IR" sz="200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a-IR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000" b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Treatment</m:t>
                        </m:r>
                        <m:r>
                          <m:rPr>
                            <m:nor/>
                          </m:rPr>
                          <a:rPr lang="en-US" sz="2000" b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000" b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is</m:t>
                        </m:r>
                        <m:r>
                          <m:rPr>
                            <m:nor/>
                          </m:rPr>
                          <a:rPr lang="en-US" sz="2000" b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best</m:t>
                        </m:r>
                        <m:r>
                          <a:rPr lang="en-US" sz="2000" b="0" i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m:rPr>
                            <m:nor/>
                          </m:rPr>
                          <a:rPr lang="en-US" sz="2000" b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Current</m:t>
                        </m:r>
                        <m:r>
                          <m:rPr>
                            <m:nor/>
                          </m:rPr>
                          <a:rPr lang="en-US" sz="2000" b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data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 =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0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a-IR" sz="2000" b="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a-IR" sz="2000" b="0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fa-IR" sz="2000" b="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Current</m:t>
                              </m:r>
                              <m:r>
                                <m:rPr>
                                  <m:nor/>
                                </m:rPr>
                                <a:rPr lang="en-US" sz="2000" b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b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data</m:t>
                              </m:r>
                              <m:r>
                                <a:rPr lang="en-US" sz="2000" b="0" i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m:rPr>
                                  <m:nor/>
                                </m:rPr>
                                <a:rPr lang="en-US" sz="2000" b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Treatment</m:t>
                              </m:r>
                              <m:r>
                                <m:rPr>
                                  <m:nor/>
                                </m:rPr>
                                <a:rPr lang="en-US" sz="2000" b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000" b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b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m:rPr>
                                  <m:nor/>
                                </m:rPr>
                                <a:rPr lang="en-US" sz="2000" b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b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best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fa-IR" sz="2000" b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m:rPr>
                              <m:sty m:val="p"/>
                            </m:rPr>
                            <a:rPr lang="fa-IR" sz="2000" b="0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fa-IR" sz="2000" b="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 b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Treatment</m:t>
                              </m:r>
                              <m:r>
                                <m:rPr>
                                  <m:nor/>
                                </m:rPr>
                                <a:rPr lang="en-US" sz="2000" b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000" b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b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m:rPr>
                                  <m:nor/>
                                </m:rPr>
                                <a:rPr lang="en-US" sz="2000" b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b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best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a-IR" sz="2000" b="0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fa-IR" sz="2000" b="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Current</m:t>
                              </m:r>
                              <m:r>
                                <m:rPr>
                                  <m:nor/>
                                </m:rPr>
                                <a:rPr lang="en-US" sz="2000" b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b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data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a-IR" sz="2000" b="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3693FF-D483-813F-6BB8-8710EB947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233420"/>
                <a:ext cx="6716720" cy="1348703"/>
              </a:xfrm>
              <a:prstGeom prst="rect">
                <a:avLst/>
              </a:prstGeom>
              <a:blipFill>
                <a:blip r:embed="rId3"/>
                <a:stretch>
                  <a:fillRect t="-2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560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spc="-95"/>
              <a:t>Naive Bayes classifiers</a:t>
            </a:r>
            <a:endParaRPr lang="en-US" sz="4000" spc="-95" dirty="0"/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838200" y="1518058"/>
            <a:ext cx="1135380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400"/>
              <a:t>The Naïve Bayes classifier is a </a:t>
            </a:r>
            <a:r>
              <a:rPr lang="en-US" sz="2400">
                <a:solidFill>
                  <a:srgbClr val="C00000"/>
                </a:solidFill>
              </a:rPr>
              <a:t>supervised </a:t>
            </a:r>
            <a:r>
              <a:rPr lang="en-US" sz="2400"/>
              <a:t>machine</a:t>
            </a:r>
            <a:r>
              <a:rPr lang="en-US" sz="2400">
                <a:solidFill>
                  <a:srgbClr val="C00000"/>
                </a:solidFill>
              </a:rPr>
              <a:t> </a:t>
            </a:r>
            <a:r>
              <a:rPr lang="en-US" sz="2400"/>
              <a:t>learning algorithm</a:t>
            </a:r>
            <a:endParaRPr lang="en-US" sz="2400" dirty="0"/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400"/>
              <a:t>A family of linear </a:t>
            </a:r>
            <a:r>
              <a:rPr lang="en-US" sz="2400">
                <a:solidFill>
                  <a:srgbClr val="C00000"/>
                </a:solidFill>
              </a:rPr>
              <a:t>probabilistic</a:t>
            </a:r>
            <a:r>
              <a:rPr lang="en-US" sz="2400"/>
              <a:t> classifiers </a:t>
            </a:r>
            <a:endParaRPr lang="en-US" sz="2400" dirty="0"/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400"/>
              <a:t>Assumes that the </a:t>
            </a:r>
            <a:r>
              <a:rPr lang="en-US" sz="2400">
                <a:solidFill>
                  <a:srgbClr val="C00000"/>
                </a:solidFill>
              </a:rPr>
              <a:t>features are conditionally </a:t>
            </a:r>
            <a:r>
              <a:rPr lang="en-US" sz="2400" dirty="0">
                <a:solidFill>
                  <a:srgbClr val="C00000"/>
                </a:solidFill>
              </a:rPr>
              <a:t>independent</a:t>
            </a:r>
            <a:r>
              <a:rPr lang="en-US" sz="2400" dirty="0"/>
              <a:t>, given </a:t>
            </a:r>
            <a:r>
              <a:rPr lang="en-US" sz="2400"/>
              <a:t>the target value</a:t>
            </a:r>
            <a:r>
              <a:rPr lang="en-US" sz="2400" dirty="0"/>
              <a:t>. Despite </a:t>
            </a:r>
            <a:r>
              <a:rPr lang="en-US" sz="2400"/>
              <a:t>this </a:t>
            </a:r>
            <a:r>
              <a:rPr lang="en-US" sz="2400">
                <a:solidFill>
                  <a:srgbClr val="C00000"/>
                </a:solidFill>
              </a:rPr>
              <a:t>unrealistic</a:t>
            </a:r>
            <a:r>
              <a:rPr lang="en-US" sz="2400"/>
              <a:t> assumption (</a:t>
            </a:r>
            <a:r>
              <a:rPr lang="en-US" sz="2400">
                <a:solidFill>
                  <a:srgbClr val="C00000"/>
                </a:solidFill>
              </a:rPr>
              <a:t>Naïve</a:t>
            </a:r>
            <a:r>
              <a:rPr lang="en-US" sz="2400" dirty="0"/>
              <a:t>) it works well </a:t>
            </a:r>
            <a:r>
              <a:rPr lang="en-US" sz="2400"/>
              <a:t>in many applications</a:t>
            </a:r>
            <a:endParaRPr lang="en-US" sz="2400" dirty="0"/>
          </a:p>
          <a:p>
            <a:pPr>
              <a:spcBef>
                <a:spcPct val="50000"/>
              </a:spcBef>
            </a:pPr>
            <a:r>
              <a:rPr lang="en-US" sz="2400" dirty="0"/>
              <a:t> </a:t>
            </a:r>
          </a:p>
          <a:p>
            <a:pPr>
              <a:spcBef>
                <a:spcPct val="50000"/>
              </a:spcBef>
            </a:pPr>
            <a:r>
              <a:rPr lang="en-US" sz="2000" b="1"/>
              <a:t>Bayes </a:t>
            </a:r>
            <a:r>
              <a:rPr lang="en-US" sz="2000" b="1" dirty="0"/>
              <a:t>Rule: </a:t>
            </a:r>
            <a:r>
              <a:rPr lang="en-US" sz="2000"/>
              <a:t>The conditional probability can </a:t>
            </a:r>
            <a:r>
              <a:rPr lang="en-US" sz="2000" dirty="0"/>
              <a:t>be </a:t>
            </a:r>
            <a:r>
              <a:rPr lang="en-US" sz="2000"/>
              <a:t>decomposed as</a:t>
            </a:r>
            <a:r>
              <a:rPr lang="en-US" sz="2000" dirty="0"/>
              <a:t>:</a:t>
            </a:r>
          </a:p>
          <a:p>
            <a:pPr>
              <a:spcBef>
                <a:spcPct val="50000"/>
              </a:spcBef>
            </a:pPr>
            <a:endParaRPr lang="en-US" sz="2000" dirty="0"/>
          </a:p>
          <a:p>
            <a:pPr>
              <a:spcBef>
                <a:spcPct val="50000"/>
              </a:spcBef>
            </a:pPr>
            <a:endParaRPr lang="en-US" sz="2400" dirty="0"/>
          </a:p>
          <a:p>
            <a:pPr>
              <a:spcBef>
                <a:spcPct val="50000"/>
              </a:spcBef>
            </a:pPr>
            <a:r>
              <a:rPr lang="en-US" sz="2400"/>
              <a:t>Naïve Bayes classifier </a:t>
            </a:r>
            <a:r>
              <a:rPr lang="en-US" sz="2400" dirty="0"/>
              <a:t>predicts </a:t>
            </a:r>
            <a:r>
              <a:rPr lang="en-US" sz="2400" dirty="0">
                <a:solidFill>
                  <a:srgbClr val="C00000"/>
                </a:solidFill>
              </a:rPr>
              <a:t>the </a:t>
            </a:r>
            <a:r>
              <a:rPr lang="en-US" sz="2400">
                <a:solidFill>
                  <a:srgbClr val="C00000"/>
                </a:solidFill>
              </a:rPr>
              <a:t>most probable class </a:t>
            </a:r>
            <a:r>
              <a:rPr lang="en-US" sz="2400" dirty="0"/>
              <a:t>(</a:t>
            </a:r>
            <a:r>
              <a:rPr lang="en-US" sz="2400"/>
              <a:t>between all possible classes</a:t>
            </a:r>
            <a:r>
              <a:rPr lang="en-US" sz="2400" dirty="0"/>
              <a:t>) </a:t>
            </a:r>
            <a:r>
              <a:rPr lang="en-US" sz="2400"/>
              <a:t>by appearance of features </a:t>
            </a:r>
            <a:r>
              <a:rPr lang="en-US" sz="2400" dirty="0"/>
              <a:t>(x); this is </a:t>
            </a:r>
            <a:r>
              <a:rPr lang="en-US" sz="2400"/>
              <a:t>known as the </a:t>
            </a:r>
            <a:r>
              <a:rPr lang="en-US" sz="2400">
                <a:solidFill>
                  <a:srgbClr val="C00000"/>
                </a:solidFill>
              </a:rPr>
              <a:t>maximum a </a:t>
            </a:r>
            <a:r>
              <a:rPr lang="en-US" sz="2400" dirty="0">
                <a:solidFill>
                  <a:srgbClr val="C00000"/>
                </a:solidFill>
              </a:rPr>
              <a:t>posterior</a:t>
            </a:r>
            <a:r>
              <a:rPr lang="en-US" sz="2400" dirty="0"/>
              <a:t> </a:t>
            </a:r>
            <a:r>
              <a:rPr lang="en-US" sz="2400"/>
              <a:t>(MAP</a:t>
            </a:r>
            <a:r>
              <a:rPr lang="en-US" sz="2400" dirty="0"/>
              <a:t>)  </a:t>
            </a: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1524001" y="31347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0C2DB5-4AF1-D99B-4CAA-E7C377A92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642" y="4463520"/>
            <a:ext cx="4067743" cy="876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232FA1-89EE-788E-1CDD-72EBEB75C668}"/>
              </a:ext>
            </a:extLst>
          </p:cNvPr>
          <p:cNvSpPr txBox="1"/>
          <p:nvPr/>
        </p:nvSpPr>
        <p:spPr>
          <a:xfrm>
            <a:off x="1708732" y="4773251"/>
            <a:ext cx="6444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Probability of class C </a:t>
            </a:r>
            <a:r>
              <a:rPr lang="en-US" sz="1800" dirty="0">
                <a:solidFill>
                  <a:srgbClr val="C00000"/>
                </a:solidFill>
              </a:rPr>
              <a:t>after</a:t>
            </a:r>
            <a:r>
              <a:rPr lang="en-US" sz="1800" dirty="0"/>
              <a:t> observing feature value X (</a:t>
            </a:r>
            <a:r>
              <a:rPr lang="en-US" sz="1800" dirty="0">
                <a:solidFill>
                  <a:srgbClr val="C00000"/>
                </a:solidFill>
              </a:rPr>
              <a:t>Posterior</a:t>
            </a:r>
            <a:r>
              <a:rPr lang="en-US" sz="1800" dirty="0"/>
              <a:t>)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A9330F-02DB-AA21-C9AD-479A2F975FFA}"/>
              </a:ext>
            </a:extLst>
          </p:cNvPr>
          <p:cNvSpPr txBox="1"/>
          <p:nvPr/>
        </p:nvSpPr>
        <p:spPr>
          <a:xfrm>
            <a:off x="9394372" y="3563888"/>
            <a:ext cx="2797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Probability of class </a:t>
            </a:r>
            <a:r>
              <a:rPr lang="en-US" sz="1800" dirty="0"/>
              <a:t>C </a:t>
            </a:r>
            <a:r>
              <a:rPr lang="en-US" sz="1800" dirty="0">
                <a:solidFill>
                  <a:srgbClr val="C00000"/>
                </a:solidFill>
              </a:rPr>
              <a:t>before</a:t>
            </a:r>
            <a:r>
              <a:rPr lang="en-US" sz="1800" dirty="0"/>
              <a:t> </a:t>
            </a:r>
            <a:r>
              <a:rPr lang="en-US" sz="1800"/>
              <a:t>observing feature 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C00000"/>
                </a:solidFill>
              </a:rPr>
              <a:t>Prior</a:t>
            </a:r>
            <a:r>
              <a:rPr lang="en-US" sz="1800" dirty="0"/>
              <a:t>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BD2658-5259-0A4E-3804-3905277B0341}"/>
              </a:ext>
            </a:extLst>
          </p:cNvPr>
          <p:cNvCxnSpPr/>
          <p:nvPr/>
        </p:nvCxnSpPr>
        <p:spPr>
          <a:xfrm>
            <a:off x="10787743" y="4245429"/>
            <a:ext cx="228600" cy="315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839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F3A8C4-1017-1E5F-AB26-BBB8C871F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817" y="5101318"/>
            <a:ext cx="4987378" cy="1467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23E616-164E-085C-8C56-CB1DCF3FB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DDA2A-EAB3-D0E1-560F-4B76C164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14315" cy="4351338"/>
          </a:xfrm>
        </p:spPr>
        <p:txBody>
          <a:bodyPr>
            <a:normAutofit/>
          </a:bodyPr>
          <a:lstStyle/>
          <a:p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Probability is about </a:t>
            </a:r>
            <a:r>
              <a:rPr lang="en-US" sz="2400" kern="1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predicting future </a:t>
            </a:r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events based on known </a:t>
            </a:r>
            <a:r>
              <a:rPr lang="en-US" sz="2400" kern="1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models</a:t>
            </a:r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/ rules</a:t>
            </a:r>
          </a:p>
          <a:p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Probability is more aligned with </a:t>
            </a:r>
            <a:r>
              <a:rPr lang="en-US" sz="2400" kern="1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deductive reasoning</a:t>
            </a:r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, since it use known </a:t>
            </a:r>
            <a:r>
              <a:rPr lang="en-US" sz="2400" kern="1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principles</a:t>
            </a:r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and models to predict </a:t>
            </a:r>
            <a:r>
              <a:rPr lang="en-US" sz="2400" kern="1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specific</a:t>
            </a:r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outcomes.</a:t>
            </a:r>
          </a:p>
          <a:p>
            <a:r>
              <a:rPr lang="en-US" sz="2400" kern="100" dirty="0">
                <a:ea typeface="Aptos" panose="020B0004020202020204" pitchFamily="34" charset="0"/>
                <a:cs typeface="Arial" panose="020B0604020202020204" pitchFamily="34" charset="0"/>
              </a:rPr>
              <a:t>In </a:t>
            </a:r>
            <a:r>
              <a:rPr lang="en-US" sz="2400" kern="1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inference phase </a:t>
            </a:r>
            <a:r>
              <a:rPr lang="en-US" sz="2400" kern="100" dirty="0">
                <a:ea typeface="Aptos" panose="020B0004020202020204" pitchFamily="34" charset="0"/>
                <a:cs typeface="Arial" panose="020B0604020202020204" pitchFamily="34" charset="0"/>
              </a:rPr>
              <a:t>of prediction models, </a:t>
            </a:r>
            <a:r>
              <a:rPr lang="en-US" sz="2400" kern="1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the model </a:t>
            </a:r>
            <a:r>
              <a:rPr lang="en-US" sz="2400" kern="100" dirty="0">
                <a:ea typeface="Aptos" panose="020B0004020202020204" pitchFamily="34" charset="0"/>
                <a:cs typeface="Arial" panose="020B0604020202020204" pitchFamily="34" charset="0"/>
              </a:rPr>
              <a:t>is used to </a:t>
            </a:r>
            <a:r>
              <a:rPr lang="en-US" sz="2400" kern="1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predict</a:t>
            </a:r>
            <a:r>
              <a:rPr lang="en-US" sz="2400" kern="100" dirty="0">
                <a:ea typeface="Aptos" panose="020B0004020202020204" pitchFamily="34" charset="0"/>
                <a:cs typeface="Arial" panose="020B0604020202020204" pitchFamily="34" charset="0"/>
              </a:rPr>
              <a:t> outcome (usage of probability)</a:t>
            </a:r>
          </a:p>
          <a:p>
            <a:endParaRPr lang="en-US" sz="2400" kern="100" dirty="0">
              <a:solidFill>
                <a:srgbClr val="C00000"/>
              </a:solidFill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Example</a:t>
            </a:r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: Flipping a coin, there is an equal chance of getting heads or tails. Based on this </a:t>
            </a:r>
            <a:r>
              <a:rPr lang="en-US" sz="2400" kern="1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rule</a:t>
            </a:r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you can </a:t>
            </a:r>
            <a:r>
              <a:rPr lang="en-US" sz="2400" kern="1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predict</a:t>
            </a:r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that there is a 50% chance of getting the head when </a:t>
            </a:r>
            <a:r>
              <a:rPr lang="en-US" sz="2400" kern="100" dirty="0">
                <a:ea typeface="Aptos" panose="020B0004020202020204" pitchFamily="34" charset="0"/>
                <a:cs typeface="Arial" panose="020B0604020202020204" pitchFamily="34" charset="0"/>
              </a:rPr>
              <a:t>you flip a coin</a:t>
            </a:r>
            <a:endParaRPr lang="en-US" sz="24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33016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D9AE-16B4-4336-D21B-A6CFA9E8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10D9C-AE2D-4813-C15F-A78253EC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28776"/>
            <a:ext cx="11168743" cy="4351338"/>
          </a:xfrm>
        </p:spPr>
        <p:txBody>
          <a:bodyPr>
            <a:noAutofit/>
          </a:bodyPr>
          <a:lstStyle/>
          <a:p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Statistics tries to </a:t>
            </a:r>
            <a:r>
              <a:rPr lang="en-US" sz="2400" kern="1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create model </a:t>
            </a:r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/ extract patterns based on </a:t>
            </a:r>
            <a:r>
              <a:rPr lang="en-US" sz="2400" kern="1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observations</a:t>
            </a:r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2400" kern="1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past events</a:t>
            </a:r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Statistics is more aligned with </a:t>
            </a:r>
            <a:r>
              <a:rPr lang="en-US" sz="24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inductive reasoning</a:t>
            </a:r>
            <a:r>
              <a:rPr lang="en-US" sz="24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, since you induce models and patterns of general population from sample data</a:t>
            </a:r>
          </a:p>
          <a:p>
            <a:r>
              <a:rPr lang="en-US" sz="2400" kern="100" dirty="0">
                <a:ea typeface="Aptos" panose="020B0004020202020204" pitchFamily="34" charset="0"/>
                <a:cs typeface="Arial" panose="020B0604020202020204" pitchFamily="34" charset="0"/>
              </a:rPr>
              <a:t>Use a sample of </a:t>
            </a:r>
            <a:r>
              <a:rPr lang="en-US" sz="2400" kern="1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data</a:t>
            </a:r>
            <a:r>
              <a:rPr lang="en-US" sz="2400" kern="100" dirty="0">
                <a:ea typeface="Aptos" panose="020B0004020202020204" pitchFamily="34" charset="0"/>
                <a:cs typeface="Arial" panose="020B0604020202020204" pitchFamily="34" charset="0"/>
              </a:rPr>
              <a:t> for </a:t>
            </a:r>
            <a:r>
              <a:rPr lang="en-US" sz="2400" kern="1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training</a:t>
            </a:r>
            <a:r>
              <a:rPr lang="en-US" sz="2400" kern="100" dirty="0">
                <a:ea typeface="Aptos" panose="020B0004020202020204" pitchFamily="34" charset="0"/>
                <a:cs typeface="Arial" panose="020B0604020202020204" pitchFamily="34" charset="0"/>
              </a:rPr>
              <a:t> a prediction </a:t>
            </a:r>
            <a:r>
              <a:rPr lang="en-US" sz="2400" kern="1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model </a:t>
            </a:r>
            <a:r>
              <a:rPr lang="en-US" sz="2400" kern="100" dirty="0">
                <a:ea typeface="Aptos" panose="020B00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 the</a:t>
            </a:r>
            <a:r>
              <a:rPr lang="en-US" sz="2400" kern="100" dirty="0"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general </a:t>
            </a:r>
            <a:r>
              <a:rPr lang="en-US" sz="2400" kern="100" dirty="0">
                <a:ea typeface="Aptos" panose="020B0004020202020204" pitchFamily="34" charset="0"/>
                <a:cs typeface="Arial" panose="020B0604020202020204" pitchFamily="34" charset="0"/>
              </a:rPr>
              <a:t>population (usage of </a:t>
            </a:r>
            <a:r>
              <a:rPr lang="en-US" sz="2400" kern="1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statistics</a:t>
            </a:r>
            <a:r>
              <a:rPr lang="en-US" sz="2400" kern="100" dirty="0"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</a:p>
          <a:p>
            <a:endParaRPr lang="en-US" sz="2400" kern="100" dirty="0"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Example</a:t>
            </a:r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: You flip a coin 10 times and you </a:t>
            </a:r>
            <a:r>
              <a:rPr lang="en-US" sz="2400" kern="1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observe</a:t>
            </a:r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6 heads and 4 tails. You induce a </a:t>
            </a:r>
            <a:r>
              <a:rPr lang="en-US" sz="2400" kern="1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rule</a:t>
            </a:r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that there is a 60% chance of getting heads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96915-0F20-5746-5FBC-500D3DA1D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70" y="5229224"/>
            <a:ext cx="5444277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A1987C-BCDD-5CDE-8542-6D13D17A34F7}"/>
              </a:ext>
            </a:extLst>
          </p:cNvPr>
          <p:cNvSpPr txBox="1"/>
          <p:nvPr/>
        </p:nvSpPr>
        <p:spPr>
          <a:xfrm>
            <a:off x="847666" y="5478921"/>
            <a:ext cx="55749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In Bayesian models, </a:t>
            </a:r>
            <a:r>
              <a:rPr lang="en-US" dirty="0">
                <a:solidFill>
                  <a:srgbClr val="C00000"/>
                </a:solidFill>
              </a:rPr>
              <a:t>statistics</a:t>
            </a:r>
            <a:r>
              <a:rPr lang="en-US" dirty="0"/>
              <a:t> are used during the </a:t>
            </a:r>
            <a:r>
              <a:rPr lang="en-US" dirty="0">
                <a:solidFill>
                  <a:srgbClr val="C00000"/>
                </a:solidFill>
              </a:rPr>
              <a:t>training</a:t>
            </a:r>
            <a:r>
              <a:rPr lang="en-US" dirty="0"/>
              <a:t> to induce the </a:t>
            </a:r>
            <a:r>
              <a:rPr lang="en-US" dirty="0">
                <a:solidFill>
                  <a:srgbClr val="C00000"/>
                </a:solidFill>
              </a:rPr>
              <a:t>probabilities</a:t>
            </a:r>
            <a:r>
              <a:rPr lang="en-US" dirty="0"/>
              <a:t> based on relative frequencies. These probabilities are then used during </a:t>
            </a:r>
            <a:r>
              <a:rPr lang="en-US" dirty="0">
                <a:solidFill>
                  <a:srgbClr val="C00000"/>
                </a:solidFill>
              </a:rPr>
              <a:t>inference</a:t>
            </a:r>
            <a:r>
              <a:rPr lang="en-US" dirty="0"/>
              <a:t> to </a:t>
            </a:r>
            <a:r>
              <a:rPr lang="en-US" dirty="0">
                <a:solidFill>
                  <a:srgbClr val="C00000"/>
                </a:solidFill>
              </a:rPr>
              <a:t>predict</a:t>
            </a:r>
            <a:r>
              <a:rPr lang="en-US" dirty="0"/>
              <a:t> the likelihood of events</a:t>
            </a:r>
          </a:p>
        </p:txBody>
      </p:sp>
    </p:spTree>
    <p:extLst>
      <p:ext uri="{BB962C8B-B14F-4D97-AF65-F5344CB8AC3E}">
        <p14:creationId xmlns:p14="http://schemas.microsoft.com/office/powerpoint/2010/main" val="1810079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117F5-B9D6-798B-501F-A7B4FE886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B3B27-B445-2761-3A89-1FC1D6F3A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95"/>
              <a:t>Markov chain</a:t>
            </a:r>
            <a:endParaRPr lang="en-US" sz="4000" spc="-95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D8955-2FF5-6CC1-C22C-36050E3D6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2030"/>
            <a:ext cx="11190513" cy="4351338"/>
          </a:xfrm>
        </p:spPr>
        <p:txBody>
          <a:bodyPr>
            <a:normAutofit/>
          </a:bodyPr>
          <a:lstStyle/>
          <a:p>
            <a:r>
              <a:rPr lang="en-US"/>
              <a:t>Markov Chain is a </a:t>
            </a:r>
            <a:r>
              <a:rPr lang="en-US">
                <a:solidFill>
                  <a:srgbClr val="C00000"/>
                </a:solidFill>
              </a:rPr>
              <a:t>probabilistic</a:t>
            </a:r>
            <a:r>
              <a:rPr lang="en-US"/>
              <a:t> model that represents a </a:t>
            </a:r>
            <a:r>
              <a:rPr lang="en-US" dirty="0">
                <a:solidFill>
                  <a:srgbClr val="C00000"/>
                </a:solidFill>
              </a:rPr>
              <a:t>sequence </a:t>
            </a:r>
            <a:r>
              <a:rPr lang="en-US">
                <a:solidFill>
                  <a:srgbClr val="C00000"/>
                </a:solidFill>
              </a:rPr>
              <a:t>of states</a:t>
            </a:r>
            <a:r>
              <a:rPr lang="en-US"/>
              <a:t> </a:t>
            </a:r>
            <a:endParaRPr lang="en-US" dirty="0"/>
          </a:p>
          <a:p>
            <a:r>
              <a:rPr lang="en-US"/>
              <a:t>There are a </a:t>
            </a:r>
            <a:r>
              <a:rPr lang="en-US" dirty="0"/>
              <a:t>finite number </a:t>
            </a:r>
            <a:r>
              <a:rPr lang="en-US"/>
              <a:t>of states </a:t>
            </a:r>
            <a:r>
              <a:rPr lang="en-US" dirty="0"/>
              <a:t>with the following </a:t>
            </a:r>
            <a:r>
              <a:rPr lang="en-US" dirty="0">
                <a:solidFill>
                  <a:srgbClr val="C00000"/>
                </a:solidFill>
              </a:rPr>
              <a:t>properties</a:t>
            </a:r>
            <a:r>
              <a:rPr lang="en-US" dirty="0"/>
              <a:t>: 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The </a:t>
            </a:r>
            <a:r>
              <a:rPr lang="en-US">
                <a:solidFill>
                  <a:srgbClr val="C00000"/>
                </a:solidFill>
              </a:rPr>
              <a:t>future state </a:t>
            </a:r>
            <a:r>
              <a:rPr lang="en-US" dirty="0">
                <a:solidFill>
                  <a:srgbClr val="C00000"/>
                </a:solidFill>
              </a:rPr>
              <a:t>depends only on the </a:t>
            </a:r>
            <a:r>
              <a:rPr lang="en-US">
                <a:solidFill>
                  <a:srgbClr val="C00000"/>
                </a:solidFill>
              </a:rPr>
              <a:t>present state</a:t>
            </a:r>
            <a:r>
              <a:rPr lang="en-US"/>
              <a:t>, and </a:t>
            </a:r>
            <a:r>
              <a:rPr lang="en-US" dirty="0"/>
              <a:t>not </a:t>
            </a:r>
            <a:r>
              <a:rPr lang="en-US"/>
              <a:t>on any past states </a:t>
            </a:r>
            <a:r>
              <a:rPr lang="en-US" dirty="0"/>
              <a:t>(Memoryless property).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>
                <a:solidFill>
                  <a:srgbClr val="C00000"/>
                </a:solidFill>
              </a:rPr>
              <a:t>. Probabilities </a:t>
            </a:r>
            <a:r>
              <a:rPr lang="en-US"/>
              <a:t>of transitions between states </a:t>
            </a:r>
            <a:r>
              <a:rPr lang="en-US" dirty="0">
                <a:solidFill>
                  <a:srgbClr val="C00000"/>
                </a:solidFill>
              </a:rPr>
              <a:t>do not depend on time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4" name="Group 22">
            <a:extLst>
              <a:ext uri="{FF2B5EF4-FFF2-40B4-BE49-F238E27FC236}">
                <a16:creationId xmlns:a16="http://schemas.microsoft.com/office/drawing/2014/main" id="{F550CECC-19F5-92F4-ACCB-24B46CFA0085}"/>
              </a:ext>
            </a:extLst>
          </p:cNvPr>
          <p:cNvGrpSpPr>
            <a:grpSpLocks/>
          </p:cNvGrpSpPr>
          <p:nvPr/>
        </p:nvGrpSpPr>
        <p:grpSpPr bwMode="auto">
          <a:xfrm>
            <a:off x="653143" y="6004038"/>
            <a:ext cx="11266714" cy="745540"/>
            <a:chOff x="772" y="2190"/>
            <a:chExt cx="3836" cy="333"/>
          </a:xfrm>
        </p:grpSpPr>
        <p:sp>
          <p:nvSpPr>
            <p:cNvPr id="5" name="Oval 6">
              <a:extLst>
                <a:ext uri="{FF2B5EF4-FFF2-40B4-BE49-F238E27FC236}">
                  <a16:creationId xmlns:a16="http://schemas.microsoft.com/office/drawing/2014/main" id="{9D6DAD7C-E463-B4B0-95E0-7B8A77863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" y="2201"/>
              <a:ext cx="386" cy="320"/>
            </a:xfrm>
            <a:prstGeom prst="ellipse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600" i="1">
                  <a:latin typeface="Times New Roman" panose="02020603050405020304" pitchFamily="18" charset="0"/>
                </a:rPr>
                <a:t>State at </a:t>
              </a:r>
              <a:endParaRPr lang="en-US" altLang="en-US" sz="1600" i="1" dirty="0">
                <a:latin typeface="Times New Roman" panose="02020603050405020304" pitchFamily="18" charset="0"/>
              </a:endParaRPr>
            </a:p>
            <a:p>
              <a:pPr algn="ctr"/>
              <a:r>
                <a:rPr lang="en-US" altLang="en-US" sz="1600" i="1" dirty="0">
                  <a:latin typeface="Times New Roman" panose="02020603050405020304" pitchFamily="18" charset="0"/>
                </a:rPr>
                <a:t>Step</a:t>
              </a:r>
              <a:r>
                <a:rPr lang="en-US" altLang="en-US" sz="1600" baseline="-25000" dirty="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9CC33AC9-5725-87AD-6DF9-BEB6D9285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0" y="2190"/>
              <a:ext cx="386" cy="320"/>
            </a:xfrm>
            <a:prstGeom prst="ellipse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600" i="1">
                  <a:latin typeface="Times New Roman" panose="02020603050405020304" pitchFamily="18" charset="0"/>
                </a:rPr>
                <a:t>State at </a:t>
              </a:r>
              <a:r>
                <a:rPr lang="en-US" altLang="en-US" sz="1600" i="1" dirty="0">
                  <a:latin typeface="Times New Roman" panose="02020603050405020304" pitchFamily="18" charset="0"/>
                </a:rPr>
                <a:t>Step</a:t>
              </a:r>
              <a:r>
                <a:rPr lang="en-US" altLang="en-US" sz="1600" baseline="-25000" dirty="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0F5F015F-124C-CF10-BB26-53B253935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8" y="2199"/>
              <a:ext cx="386" cy="320"/>
            </a:xfrm>
            <a:prstGeom prst="ellipse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600" i="1">
                  <a:latin typeface="Times New Roman" panose="02020603050405020304" pitchFamily="18" charset="0"/>
                </a:rPr>
                <a:t>State at </a:t>
              </a:r>
              <a:r>
                <a:rPr lang="en-US" altLang="en-US" sz="1600" i="1" dirty="0">
                  <a:latin typeface="Times New Roman" panose="02020603050405020304" pitchFamily="18" charset="0"/>
                </a:rPr>
                <a:t>Step</a:t>
              </a:r>
              <a:r>
                <a:rPr lang="en-US" altLang="en-US" sz="1600" baseline="-25000" dirty="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3EB901FB-2169-91F9-B194-A98EFBAD9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" y="2198"/>
              <a:ext cx="386" cy="320"/>
            </a:xfrm>
            <a:prstGeom prst="ellipse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600" i="1">
                  <a:latin typeface="Times New Roman" panose="02020603050405020304" pitchFamily="18" charset="0"/>
                </a:rPr>
                <a:t>State at </a:t>
              </a:r>
              <a:r>
                <a:rPr lang="en-US" altLang="en-US" sz="1600" i="1" dirty="0">
                  <a:latin typeface="Times New Roman" panose="02020603050405020304" pitchFamily="18" charset="0"/>
                </a:rPr>
                <a:t>Step</a:t>
              </a:r>
              <a:r>
                <a:rPr lang="en-US" altLang="en-US" sz="1600" baseline="-25000" dirty="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9" name="Oval 10">
              <a:extLst>
                <a:ext uri="{FF2B5EF4-FFF2-40B4-BE49-F238E27FC236}">
                  <a16:creationId xmlns:a16="http://schemas.microsoft.com/office/drawing/2014/main" id="{36C5581C-FAB1-5F1C-F93B-FAB7A381B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2203"/>
              <a:ext cx="386" cy="320"/>
            </a:xfrm>
            <a:prstGeom prst="ellipse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600" i="1">
                  <a:latin typeface="Times New Roman" panose="02020603050405020304" pitchFamily="18" charset="0"/>
                </a:rPr>
                <a:t>State at </a:t>
              </a:r>
              <a:r>
                <a:rPr lang="en-US" altLang="en-US" sz="1600" i="1" dirty="0">
                  <a:latin typeface="Times New Roman" panose="02020603050405020304" pitchFamily="18" charset="0"/>
                </a:rPr>
                <a:t>Step</a:t>
              </a:r>
              <a:r>
                <a:rPr lang="en-US" altLang="en-US" sz="1600" baseline="-25000" dirty="0">
                  <a:latin typeface="Times New Roman" panose="02020603050405020304" pitchFamily="18" charset="0"/>
                </a:rPr>
                <a:t>5</a:t>
              </a:r>
            </a:p>
          </p:txBody>
        </p:sp>
        <p:cxnSp>
          <p:nvCxnSpPr>
            <p:cNvPr id="10" name="AutoShape 12">
              <a:extLst>
                <a:ext uri="{FF2B5EF4-FFF2-40B4-BE49-F238E27FC236}">
                  <a16:creationId xmlns:a16="http://schemas.microsoft.com/office/drawing/2014/main" id="{E44E8A38-BBF1-A126-C734-25950B76EF63}"/>
                </a:ext>
              </a:extLst>
            </p:cNvPr>
            <p:cNvCxnSpPr>
              <a:cxnSpLocks noChangeShapeType="1"/>
              <a:stCxn id="5" idx="7"/>
              <a:endCxn id="6" idx="1"/>
            </p:cNvCxnSpPr>
            <p:nvPr/>
          </p:nvCxnSpPr>
          <p:spPr bwMode="auto">
            <a:xfrm rot="-5400000">
              <a:off x="1394" y="1940"/>
              <a:ext cx="10" cy="594"/>
            </a:xfrm>
            <a:prstGeom prst="curvedConnector3">
              <a:avLst>
                <a:gd name="adj1" fmla="val 139375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13">
              <a:extLst>
                <a:ext uri="{FF2B5EF4-FFF2-40B4-BE49-F238E27FC236}">
                  <a16:creationId xmlns:a16="http://schemas.microsoft.com/office/drawing/2014/main" id="{19DCADB1-8D1E-498C-A203-91E01044FA45}"/>
                </a:ext>
              </a:extLst>
            </p:cNvPr>
            <p:cNvCxnSpPr>
              <a:cxnSpLocks noChangeShapeType="1"/>
              <a:stCxn id="6" idx="7"/>
              <a:endCxn id="7" idx="1"/>
            </p:cNvCxnSpPr>
            <p:nvPr/>
          </p:nvCxnSpPr>
          <p:spPr bwMode="auto">
            <a:xfrm rot="5400000" flipV="1">
              <a:off x="2253" y="1949"/>
              <a:ext cx="8" cy="574"/>
            </a:xfrm>
            <a:prstGeom prst="curvedConnector3">
              <a:avLst>
                <a:gd name="adj1" fmla="val -1592306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14">
              <a:extLst>
                <a:ext uri="{FF2B5EF4-FFF2-40B4-BE49-F238E27FC236}">
                  <a16:creationId xmlns:a16="http://schemas.microsoft.com/office/drawing/2014/main" id="{25F855B8-19A3-B64A-2157-E1AC31E87F75}"/>
                </a:ext>
              </a:extLst>
            </p:cNvPr>
            <p:cNvCxnSpPr>
              <a:cxnSpLocks noChangeShapeType="1"/>
              <a:stCxn id="7" idx="7"/>
              <a:endCxn id="8" idx="1"/>
            </p:cNvCxnSpPr>
            <p:nvPr/>
          </p:nvCxnSpPr>
          <p:spPr bwMode="auto">
            <a:xfrm rot="-5400000">
              <a:off x="3108" y="1948"/>
              <a:ext cx="1" cy="583"/>
            </a:xfrm>
            <a:prstGeom prst="curvedConnector3">
              <a:avLst>
                <a:gd name="adj1" fmla="val 13600005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5">
              <a:extLst>
                <a:ext uri="{FF2B5EF4-FFF2-40B4-BE49-F238E27FC236}">
                  <a16:creationId xmlns:a16="http://schemas.microsoft.com/office/drawing/2014/main" id="{D6854A7E-FA3D-2563-E9D3-EFABD1D98F4D}"/>
                </a:ext>
              </a:extLst>
            </p:cNvPr>
            <p:cNvCxnSpPr>
              <a:cxnSpLocks noChangeShapeType="1"/>
              <a:stCxn id="8" idx="7"/>
              <a:endCxn id="9" idx="1"/>
            </p:cNvCxnSpPr>
            <p:nvPr/>
          </p:nvCxnSpPr>
          <p:spPr bwMode="auto">
            <a:xfrm rot="5400000" flipV="1">
              <a:off x="3973" y="1939"/>
              <a:ext cx="5" cy="605"/>
            </a:xfrm>
            <a:prstGeom prst="curvedConnector3">
              <a:avLst>
                <a:gd name="adj1" fmla="val -2957144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785A3B-D7AA-4F51-382B-620CD7FE87E1}"/>
                  </a:ext>
                </a:extLst>
              </p:cNvPr>
              <p:cNvSpPr txBox="1"/>
              <p:nvPr/>
            </p:nvSpPr>
            <p:spPr>
              <a:xfrm>
                <a:off x="1220002" y="4051590"/>
                <a:ext cx="10207397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itchFamily="34" charset="-128"/>
                        </a:rPr>
                        <m:t>𝑃</m:t>
                      </m:r>
                      <m:d>
                        <m:dPr>
                          <m:ctrlPr>
                            <a:rPr lang="en-US" altLang="ja-JP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</a:rPr>
                                <m:t>State</m:t>
                              </m:r>
                              <m:r>
                                <a:rPr lang="en-US" altLang="ja-JP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</a:rPr>
                                <m:t>at</m:t>
                              </m:r>
                              <m:r>
                                <a:rPr lang="en-US" altLang="ja-JP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</a:rPr>
                                <m:t>step</m:t>
                              </m:r>
                              <m:r>
                                <a:rPr lang="en-US" altLang="ja-JP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</a:rPr>
                                <m:t>t</m:t>
                              </m:r>
                              <m:r>
                                <a:rPr lang="en-US" altLang="ja-JP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</a:rPr>
                                <m:t>+1</m:t>
                              </m:r>
                            </m:e>
                            <m:sub/>
                          </m:sSub>
                          <m:r>
                            <a:rPr lang="en-US" altLang="ja-JP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|  </m:t>
                          </m:r>
                          <m:r>
                            <m:rPr>
                              <m:sty m:val="p"/>
                            </m:rPr>
                            <a:rPr lang="en-US" altLang="ja-JP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States</m:t>
                          </m:r>
                          <m:r>
                            <a:rPr lang="en-US" altLang="ja-JP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ja-JP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at</m:t>
                          </m:r>
                          <m:r>
                            <a:rPr lang="en-US" altLang="ja-JP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 1, 2, …, </m:t>
                          </m:r>
                          <m:r>
                            <m:rPr>
                              <m:sty m:val="p"/>
                            </m:rPr>
                            <a:rPr lang="en-US" altLang="ja-JP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t</m:t>
                          </m:r>
                        </m:e>
                      </m:d>
                      <m:r>
                        <a:rPr lang="en-US" altLang="ja-JP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itchFamily="34" charset="-128"/>
                        </a:rPr>
                        <m:t>=</m:t>
                      </m:r>
                      <m:r>
                        <a:rPr lang="en-US" altLang="ja-JP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itchFamily="34" charset="-128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altLang="ja-JP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St</m:t>
                          </m:r>
                          <m:r>
                            <m:rPr>
                              <m:sty m:val="p"/>
                            </m:rPr>
                            <a:rPr lang="en-US" altLang="ja-JP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a</m:t>
                          </m:r>
                          <m:r>
                            <m:rPr>
                              <m:sty m:val="p"/>
                            </m:rPr>
                            <a:rPr lang="en-US" altLang="ja-JP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te</m:t>
                          </m:r>
                          <m:r>
                            <a:rPr lang="en-US" altLang="ja-JP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ja-JP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a</m:t>
                          </m:r>
                          <m:r>
                            <m:rPr>
                              <m:sty m:val="p"/>
                            </m:rPr>
                            <a:rPr lang="en-US" altLang="ja-JP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t</m:t>
                          </m:r>
                          <m:r>
                            <a:rPr lang="en-US" altLang="ja-JP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ja-JP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step</m:t>
                          </m:r>
                          <m:r>
                            <a:rPr lang="en-US" altLang="ja-JP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ja-JP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t</m:t>
                          </m:r>
                          <m:r>
                            <a:rPr lang="en-US" altLang="ja-JP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+1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ja-JP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St</m:t>
                          </m:r>
                          <m:r>
                            <m:rPr>
                              <m:sty m:val="p"/>
                            </m:rPr>
                            <a:rPr lang="en-US" altLang="ja-JP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a</m:t>
                          </m:r>
                          <m:r>
                            <m:rPr>
                              <m:sty m:val="p"/>
                            </m:rPr>
                            <a:rPr lang="en-US" altLang="ja-JP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te</m:t>
                          </m:r>
                          <m:r>
                            <a:rPr lang="en-US" altLang="ja-JP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ja-JP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a</m:t>
                          </m:r>
                          <m:r>
                            <m:rPr>
                              <m:sty m:val="p"/>
                            </m:rPr>
                            <a:rPr lang="en-US" altLang="ja-JP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t</m:t>
                          </m:r>
                          <m:r>
                            <a:rPr lang="en-US" altLang="ja-JP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ja-JP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step</m:t>
                          </m:r>
                          <m:r>
                            <a:rPr lang="en-US" altLang="ja-JP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ja-JP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t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785A3B-D7AA-4F51-382B-620CD7FE8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002" y="4051590"/>
                <a:ext cx="10207397" cy="430887"/>
              </a:xfrm>
              <a:prstGeom prst="rect">
                <a:avLst/>
              </a:prstGeom>
              <a:blipFill>
                <a:blip r:embed="rId2"/>
                <a:stretch>
                  <a:fillRect b="-2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6394EFD-DEB0-049B-B38F-40805939847F}"/>
              </a:ext>
            </a:extLst>
          </p:cNvPr>
          <p:cNvSpPr txBox="1"/>
          <p:nvPr/>
        </p:nvSpPr>
        <p:spPr>
          <a:xfrm>
            <a:off x="1386273" y="5484814"/>
            <a:ext cx="23831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Transition Probabilities 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4CE594-54EE-FDB9-200B-B93EC562A2EC}"/>
              </a:ext>
            </a:extLst>
          </p:cNvPr>
          <p:cNvSpPr txBox="1"/>
          <p:nvPr/>
        </p:nvSpPr>
        <p:spPr>
          <a:xfrm>
            <a:off x="3918857" y="5492108"/>
            <a:ext cx="23831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Transition Probabilities 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144C89-DE26-29AB-D0B2-1F16871E27FF}"/>
              </a:ext>
            </a:extLst>
          </p:cNvPr>
          <p:cNvSpPr txBox="1"/>
          <p:nvPr/>
        </p:nvSpPr>
        <p:spPr>
          <a:xfrm>
            <a:off x="6411224" y="5492108"/>
            <a:ext cx="23831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Transition Probabilities 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851AF3-09C8-AAEA-DCA4-80CE2CF60502}"/>
              </a:ext>
            </a:extLst>
          </p:cNvPr>
          <p:cNvSpPr txBox="1"/>
          <p:nvPr/>
        </p:nvSpPr>
        <p:spPr>
          <a:xfrm>
            <a:off x="9044268" y="5500295"/>
            <a:ext cx="23831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Transition Probabilities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0721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7EA9C-2BA9-624D-72AE-F269F56B8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1A4E8BB-5845-3718-944D-8951EB380AB3}"/>
              </a:ext>
            </a:extLst>
          </p:cNvPr>
          <p:cNvSpPr/>
          <p:nvPr/>
        </p:nvSpPr>
        <p:spPr>
          <a:xfrm>
            <a:off x="817149" y="422883"/>
            <a:ext cx="110002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spc="-95">
                <a:latin typeface="+mj-lt"/>
                <a:ea typeface="+mj-ea"/>
                <a:cs typeface="+mj-cs"/>
              </a:rPr>
              <a:t>Transition Matrix 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169757-143A-753E-DE92-9E0D19C62FE7}"/>
              </a:ext>
            </a:extLst>
          </p:cNvPr>
          <p:cNvSpPr/>
          <p:nvPr/>
        </p:nvSpPr>
        <p:spPr>
          <a:xfrm>
            <a:off x="817148" y="5111678"/>
            <a:ext cx="110002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Where </a:t>
            </a:r>
            <a:r>
              <a:rPr lang="en-US" sz="2200" dirty="0" err="1">
                <a:solidFill>
                  <a:srgbClr val="000000"/>
                </a:solidFill>
              </a:rPr>
              <a:t>P</a:t>
            </a:r>
            <a:r>
              <a:rPr lang="en-US" sz="1600" dirty="0" err="1">
                <a:solidFill>
                  <a:srgbClr val="000000"/>
                </a:solidFill>
              </a:rPr>
              <a:t>ij</a:t>
            </a:r>
            <a:r>
              <a:rPr lang="en-US" sz="2200" dirty="0">
                <a:solidFill>
                  <a:srgbClr val="000000"/>
                </a:solidFill>
              </a:rPr>
              <a:t> is </a:t>
            </a:r>
            <a:r>
              <a:rPr lang="en-US" sz="2200">
                <a:solidFill>
                  <a:srgbClr val="000000"/>
                </a:solidFill>
              </a:rPr>
              <a:t>the </a:t>
            </a:r>
            <a:r>
              <a:rPr lang="en-US" sz="2200">
                <a:solidFill>
                  <a:srgbClr val="C00000"/>
                </a:solidFill>
              </a:rPr>
              <a:t>conditional probability </a:t>
            </a:r>
            <a:r>
              <a:rPr lang="en-US" sz="2200" dirty="0">
                <a:solidFill>
                  <a:srgbClr val="000000"/>
                </a:solidFill>
              </a:rPr>
              <a:t>of being </a:t>
            </a:r>
            <a:r>
              <a:rPr lang="en-US" sz="2200">
                <a:solidFill>
                  <a:srgbClr val="000000"/>
                </a:solidFill>
              </a:rPr>
              <a:t>in state Si at </a:t>
            </a:r>
            <a:r>
              <a:rPr lang="en-US" sz="2200" dirty="0">
                <a:solidFill>
                  <a:srgbClr val="000000"/>
                </a:solidFill>
              </a:rPr>
              <a:t>step t+1 </a:t>
            </a:r>
            <a:r>
              <a:rPr lang="en-US" sz="2200">
                <a:solidFill>
                  <a:srgbClr val="000000"/>
                </a:solidFill>
              </a:rPr>
              <a:t>given that </a:t>
            </a:r>
            <a:r>
              <a:rPr lang="en-US" sz="2200" dirty="0">
                <a:solidFill>
                  <a:srgbClr val="000000"/>
                </a:solidFill>
              </a:rPr>
              <a:t>the </a:t>
            </a:r>
            <a:r>
              <a:rPr lang="en-US" sz="2200">
                <a:solidFill>
                  <a:srgbClr val="000000"/>
                </a:solidFill>
              </a:rPr>
              <a:t>process was in state </a:t>
            </a:r>
            <a:r>
              <a:rPr lang="en-US" sz="2200" err="1">
                <a:solidFill>
                  <a:srgbClr val="000000"/>
                </a:solidFill>
              </a:rPr>
              <a:t>Sj</a:t>
            </a:r>
            <a:r>
              <a:rPr lang="en-US" sz="2200">
                <a:solidFill>
                  <a:srgbClr val="000000"/>
                </a:solidFill>
              </a:rPr>
              <a:t> at </a:t>
            </a:r>
            <a:r>
              <a:rPr lang="en-US" sz="2200" dirty="0">
                <a:solidFill>
                  <a:srgbClr val="000000"/>
                </a:solidFill>
              </a:rPr>
              <a:t>step 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000000"/>
                </a:solidFill>
              </a:rPr>
              <a:t>The transition</a:t>
            </a:r>
            <a:r>
              <a:rPr lang="en-US" sz="2200"/>
              <a:t> </a:t>
            </a:r>
            <a:r>
              <a:rPr lang="en-US" sz="2200">
                <a:solidFill>
                  <a:srgbClr val="000000"/>
                </a:solidFill>
              </a:rPr>
              <a:t>matrix </a:t>
            </a:r>
            <a:r>
              <a:rPr lang="en-US" sz="2200"/>
              <a:t>is square</a:t>
            </a:r>
            <a:r>
              <a:rPr lang="en-US" sz="2200" dirty="0"/>
              <a:t>, </a:t>
            </a:r>
            <a:r>
              <a:rPr lang="en-US" sz="2200"/>
              <a:t>since </a:t>
            </a:r>
            <a:r>
              <a:rPr lang="en-US" sz="2200">
                <a:solidFill>
                  <a:srgbClr val="C00000"/>
                </a:solidFill>
              </a:rPr>
              <a:t>all states </a:t>
            </a:r>
            <a:r>
              <a:rPr lang="en-US" sz="2200" dirty="0"/>
              <a:t>must be used </a:t>
            </a:r>
            <a:r>
              <a:rPr lang="en-US" sz="2200"/>
              <a:t>both as </a:t>
            </a:r>
            <a:r>
              <a:rPr lang="en-US" sz="2200">
                <a:solidFill>
                  <a:srgbClr val="C00000"/>
                </a:solidFill>
              </a:rPr>
              <a:t>rows</a:t>
            </a:r>
            <a:r>
              <a:rPr lang="en-US" sz="2200"/>
              <a:t> and as </a:t>
            </a:r>
            <a:r>
              <a:rPr lang="en-US" sz="2200" dirty="0">
                <a:solidFill>
                  <a:srgbClr val="C00000"/>
                </a:solidFill>
              </a:rPr>
              <a:t>columns</a:t>
            </a:r>
            <a:r>
              <a:rPr lang="en-US" sz="2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000000"/>
                </a:solidFill>
              </a:rPr>
              <a:t>The data of transition matrix </a:t>
            </a:r>
            <a:r>
              <a:rPr lang="en-US" sz="2200" dirty="0">
                <a:solidFill>
                  <a:srgbClr val="000000"/>
                </a:solidFill>
              </a:rPr>
              <a:t>is coming </a:t>
            </a:r>
            <a:r>
              <a:rPr lang="en-US" sz="2200">
                <a:solidFill>
                  <a:srgbClr val="000000"/>
                </a:solidFill>
              </a:rPr>
              <a:t>from </a:t>
            </a:r>
            <a:r>
              <a:rPr lang="en-US" sz="2200">
                <a:solidFill>
                  <a:srgbClr val="C00000"/>
                </a:solidFill>
              </a:rPr>
              <a:t>training datasets </a:t>
            </a:r>
            <a:r>
              <a:rPr lang="en-US" sz="2200" dirty="0">
                <a:solidFill>
                  <a:srgbClr val="000000"/>
                </a:solidFill>
              </a:rPr>
              <a:t>or </a:t>
            </a:r>
            <a:r>
              <a:rPr lang="en-US" sz="2200" dirty="0">
                <a:solidFill>
                  <a:srgbClr val="C00000"/>
                </a:solidFill>
              </a:rPr>
              <a:t>prior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D74BB-4FAA-F271-2F62-3288FB8DABD0}"/>
              </a:ext>
            </a:extLst>
          </p:cNvPr>
          <p:cNvSpPr txBox="1"/>
          <p:nvPr/>
        </p:nvSpPr>
        <p:spPr>
          <a:xfrm>
            <a:off x="817149" y="1402928"/>
            <a:ext cx="8671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Contains all the </a:t>
            </a:r>
            <a:r>
              <a:rPr lang="en-US" sz="2400">
                <a:solidFill>
                  <a:srgbClr val="C00000"/>
                </a:solidFill>
              </a:rPr>
              <a:t>transition probabilities </a:t>
            </a:r>
            <a:r>
              <a:rPr lang="en-US" sz="2400" dirty="0"/>
              <a:t>of </a:t>
            </a:r>
            <a:r>
              <a:rPr lang="en-US" sz="2400"/>
              <a:t>the Markov chain</a:t>
            </a:r>
            <a:endParaRPr lang="en-US" sz="2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C7F03-B073-0F21-ACF4-C6DB6FA20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237" y="1859752"/>
            <a:ext cx="4010025" cy="2990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F3DD5-100B-7514-1DE2-A03DE4DA2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2457364"/>
            <a:ext cx="2046958" cy="24348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A2313B-DA6F-9E6E-F61D-C7A95E23FEBE}"/>
                  </a:ext>
                </a:extLst>
              </p:cNvPr>
              <p:cNvSpPr txBox="1"/>
              <p:nvPr/>
            </p:nvSpPr>
            <p:spPr>
              <a:xfrm>
                <a:off x="979715" y="1937520"/>
                <a:ext cx="6096000" cy="4469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a-IR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fa-I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a-I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 b="0" i="1">
                              <a:latin typeface="Cambria Math" panose="02040503050406030204" pitchFamily="18" charset="0"/>
                            </a:rPr>
                            <m:t>st</m:t>
                          </m:r>
                          <m:r>
                            <m:rPr>
                              <m:nor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000" b="0" i="1">
                              <a:latin typeface="Cambria Math" panose="02040503050406030204" pitchFamily="18" charset="0"/>
                            </a:rPr>
                            <m:t>te</m:t>
                          </m:r>
                          <m:r>
                            <m:rPr>
                              <m:nor/>
                            </m:rPr>
                            <a:rPr lang="en-US" sz="20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000" b="0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sz="20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1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m:rPr>
                              <m:nor/>
                            </m:rPr>
                            <a:rPr lang="en-US" sz="20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a-IR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sz="2000" b="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a-IR" sz="20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fa-IR" sz="2000" b="0" i="1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m:rPr>
                              <m:nor/>
                            </m:rPr>
                            <a:rPr lang="en-US" sz="2000" b="0" i="1">
                              <a:latin typeface="Cambria Math" panose="02040503050406030204" pitchFamily="18" charset="0"/>
                            </a:rPr>
                            <m:t>st</m:t>
                          </m:r>
                          <m:r>
                            <m:rPr>
                              <m:nor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000" b="0" i="1">
                              <a:latin typeface="Cambria Math" panose="02040503050406030204" pitchFamily="18" charset="0"/>
                            </a:rPr>
                            <m:t>te</m:t>
                          </m:r>
                          <m:r>
                            <m:rPr>
                              <m:nor/>
                            </m:rPr>
                            <a:rPr lang="en-US" sz="20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000" b="0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sz="20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1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m:rPr>
                              <m:nor/>
                            </m:rPr>
                            <a:rPr lang="en-US" sz="20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a-IR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sz="2000" b="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a-IR" sz="2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a-IR" sz="2000" b="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A2313B-DA6F-9E6E-F61D-C7A95E23F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15" y="1937520"/>
                <a:ext cx="6096000" cy="446917"/>
              </a:xfrm>
              <a:prstGeom prst="rect">
                <a:avLst/>
              </a:prstGeom>
              <a:blipFill>
                <a:blip r:embed="rId4"/>
                <a:stretch>
                  <a:fillRect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E0F5757-FF93-4039-B98C-9CBEC1CDC3C9}"/>
              </a:ext>
            </a:extLst>
          </p:cNvPr>
          <p:cNvSpPr txBox="1"/>
          <p:nvPr/>
        </p:nvSpPr>
        <p:spPr>
          <a:xfrm>
            <a:off x="4647757" y="3074600"/>
            <a:ext cx="204695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Each Markov Chain is a </a:t>
            </a:r>
            <a:r>
              <a:rPr lang="en-US" dirty="0">
                <a:solidFill>
                  <a:srgbClr val="C00000"/>
                </a:solidFill>
              </a:rPr>
              <a:t>sequence</a:t>
            </a:r>
            <a:r>
              <a:rPr lang="en-US" dirty="0"/>
              <a:t> </a:t>
            </a:r>
            <a:r>
              <a:rPr lang="en-US"/>
              <a:t>of states </a:t>
            </a:r>
            <a:r>
              <a:rPr lang="en-US" dirty="0"/>
              <a:t>over </a:t>
            </a:r>
            <a:r>
              <a:rPr lang="en-US"/>
              <a:t>the </a:t>
            </a:r>
            <a:r>
              <a:rPr lang="en-US">
                <a:solidFill>
                  <a:srgbClr val="C00000"/>
                </a:solidFill>
              </a:rPr>
              <a:t>transition graph </a:t>
            </a:r>
            <a:r>
              <a:rPr lang="en-US" dirty="0"/>
              <a:t>(e.g., S3,S2,S2,S3)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5B2423-1747-5F89-1278-8A7837825070}"/>
              </a:ext>
            </a:extLst>
          </p:cNvPr>
          <p:cNvCxnSpPr>
            <a:cxnSpLocks/>
          </p:cNvCxnSpPr>
          <p:nvPr/>
        </p:nvCxnSpPr>
        <p:spPr>
          <a:xfrm flipH="1">
            <a:off x="7892143" y="3341915"/>
            <a:ext cx="1915886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1C8D1C-ED5D-625E-8B1A-BE5B7AF0F9C7}"/>
              </a:ext>
            </a:extLst>
          </p:cNvPr>
          <p:cNvCxnSpPr>
            <a:cxnSpLocks/>
          </p:cNvCxnSpPr>
          <p:nvPr/>
        </p:nvCxnSpPr>
        <p:spPr>
          <a:xfrm>
            <a:off x="7979229" y="3516085"/>
            <a:ext cx="1926771" cy="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A7F65A-33B0-287A-6A86-986CBCE8E91F}"/>
              </a:ext>
            </a:extLst>
          </p:cNvPr>
          <p:cNvCxnSpPr>
            <a:cxnSpLocks/>
          </p:cNvCxnSpPr>
          <p:nvPr/>
        </p:nvCxnSpPr>
        <p:spPr>
          <a:xfrm>
            <a:off x="8763000" y="2928257"/>
            <a:ext cx="0" cy="93617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CE5991-D877-9B2F-6D0E-4072A72E1924}"/>
              </a:ext>
            </a:extLst>
          </p:cNvPr>
          <p:cNvCxnSpPr>
            <a:cxnSpLocks/>
          </p:cNvCxnSpPr>
          <p:nvPr/>
        </p:nvCxnSpPr>
        <p:spPr>
          <a:xfrm flipV="1">
            <a:off x="8937171" y="2928257"/>
            <a:ext cx="0" cy="93617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896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4D6F-4C34-2D5F-44AC-272CE1730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9FC91-1E8F-30CA-3BA5-5FD2A7C01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95"/>
              <a:t>Transition Matrix - Example</a:t>
            </a:r>
            <a:endParaRPr lang="en-US" sz="4000" spc="-95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998DF-4AFA-29A7-1A61-4B335E854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09857" y="2861381"/>
            <a:ext cx="3198094" cy="4448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Transition Matrix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4C3108-495A-7E88-F1C0-80830BE007FF}"/>
              </a:ext>
            </a:extLst>
          </p:cNvPr>
          <p:cNvSpPr/>
          <p:nvPr/>
        </p:nvSpPr>
        <p:spPr>
          <a:xfrm>
            <a:off x="962748" y="5276321"/>
            <a:ext cx="1266825" cy="952500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Drink Coffee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822240-177B-C0AE-B1D1-30CBB90CC97C}"/>
              </a:ext>
            </a:extLst>
          </p:cNvPr>
          <p:cNvSpPr/>
          <p:nvPr/>
        </p:nvSpPr>
        <p:spPr>
          <a:xfrm>
            <a:off x="2324823" y="3466571"/>
            <a:ext cx="1266825" cy="9525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Drink Tea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CB1CF8-0BBB-37F5-CA0E-420ABF83286E}"/>
              </a:ext>
            </a:extLst>
          </p:cNvPr>
          <p:cNvSpPr/>
          <p:nvPr/>
        </p:nvSpPr>
        <p:spPr>
          <a:xfrm>
            <a:off x="3591648" y="5209646"/>
            <a:ext cx="1266825" cy="9525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Drink Water</a:t>
            </a:r>
            <a:endParaRPr lang="en-US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ECD6C32-4A4C-3C47-90A5-B71BD523BA32}"/>
              </a:ext>
            </a:extLst>
          </p:cNvPr>
          <p:cNvCxnSpPr>
            <a:cxnSpLocks/>
            <a:stCxn id="7" idx="0"/>
            <a:endCxn id="7" idx="6"/>
          </p:cNvCxnSpPr>
          <p:nvPr/>
        </p:nvCxnSpPr>
        <p:spPr>
          <a:xfrm rot="16200000" flipH="1">
            <a:off x="3036817" y="3387990"/>
            <a:ext cx="476250" cy="633412"/>
          </a:xfrm>
          <a:prstGeom prst="bentConnector4">
            <a:avLst>
              <a:gd name="adj1" fmla="val -48000"/>
              <a:gd name="adj2" fmla="val 1360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F5EA9D3-8775-2BEF-42D0-2DFFFE06DEB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03641" y="5607315"/>
            <a:ext cx="476250" cy="633412"/>
          </a:xfrm>
          <a:prstGeom prst="bentConnector4">
            <a:avLst>
              <a:gd name="adj1" fmla="val -48000"/>
              <a:gd name="adj2" fmla="val 1360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092EF9-5E67-516C-78CA-90BE542849FE}"/>
              </a:ext>
            </a:extLst>
          </p:cNvPr>
          <p:cNvCxnSpPr>
            <a:stCxn id="8" idx="0"/>
            <a:endCxn id="7" idx="5"/>
          </p:cNvCxnSpPr>
          <p:nvPr/>
        </p:nvCxnSpPr>
        <p:spPr>
          <a:xfrm flipH="1" flipV="1">
            <a:off x="3406126" y="4279581"/>
            <a:ext cx="818935" cy="930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AB9F88-0C88-619F-7599-B8775EC75B3F}"/>
              </a:ext>
            </a:extLst>
          </p:cNvPr>
          <p:cNvCxnSpPr>
            <a:cxnSpLocks/>
            <a:stCxn id="7" idx="4"/>
            <a:endCxn id="8" idx="1"/>
          </p:cNvCxnSpPr>
          <p:nvPr/>
        </p:nvCxnSpPr>
        <p:spPr>
          <a:xfrm>
            <a:off x="2958236" y="4419071"/>
            <a:ext cx="818934" cy="930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11B399E-77A7-82CE-8A20-E9BF6D442DB7}"/>
              </a:ext>
            </a:extLst>
          </p:cNvPr>
          <p:cNvCxnSpPr>
            <a:cxnSpLocks/>
            <a:stCxn id="7" idx="4"/>
            <a:endCxn id="5" idx="7"/>
          </p:cNvCxnSpPr>
          <p:nvPr/>
        </p:nvCxnSpPr>
        <p:spPr>
          <a:xfrm flipH="1">
            <a:off x="2044051" y="4419071"/>
            <a:ext cx="914185" cy="996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A378C0B-21D5-3C2F-B2C7-1CC85FAD45F3}"/>
              </a:ext>
            </a:extLst>
          </p:cNvPr>
          <p:cNvCxnSpPr>
            <a:cxnSpLocks/>
            <a:stCxn id="5" idx="0"/>
            <a:endCxn id="7" idx="3"/>
          </p:cNvCxnSpPr>
          <p:nvPr/>
        </p:nvCxnSpPr>
        <p:spPr>
          <a:xfrm flipV="1">
            <a:off x="1596161" y="4279581"/>
            <a:ext cx="914184" cy="996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C454926-0977-FC61-ACB5-40B71BB3B39F}"/>
              </a:ext>
            </a:extLst>
          </p:cNvPr>
          <p:cNvSpPr txBox="1"/>
          <p:nvPr/>
        </p:nvSpPr>
        <p:spPr>
          <a:xfrm>
            <a:off x="3815593" y="3226898"/>
            <a:ext cx="81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61B80D-EBCF-B3EE-E831-35EA931B563F}"/>
              </a:ext>
            </a:extLst>
          </p:cNvPr>
          <p:cNvSpPr txBox="1"/>
          <p:nvPr/>
        </p:nvSpPr>
        <p:spPr>
          <a:xfrm>
            <a:off x="4744388" y="6453730"/>
            <a:ext cx="81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025A32-06CF-B5D4-242C-72FF306A875A}"/>
              </a:ext>
            </a:extLst>
          </p:cNvPr>
          <p:cNvSpPr txBox="1"/>
          <p:nvPr/>
        </p:nvSpPr>
        <p:spPr>
          <a:xfrm>
            <a:off x="2677571" y="5825386"/>
            <a:ext cx="81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0.7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2AA9CA6-67D0-3A9C-F87E-0F89BFF9612E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2229573" y="5685896"/>
            <a:ext cx="1362075" cy="66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3385978-6889-39D1-3BCE-2A72BE73D87C}"/>
              </a:ext>
            </a:extLst>
          </p:cNvPr>
          <p:cNvSpPr txBox="1"/>
          <p:nvPr/>
        </p:nvSpPr>
        <p:spPr>
          <a:xfrm>
            <a:off x="2274347" y="4927110"/>
            <a:ext cx="81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17C86E-893A-079E-9659-EC7D97D4EF8E}"/>
              </a:ext>
            </a:extLst>
          </p:cNvPr>
          <p:cNvSpPr txBox="1"/>
          <p:nvPr/>
        </p:nvSpPr>
        <p:spPr>
          <a:xfrm>
            <a:off x="1599081" y="4532129"/>
            <a:ext cx="81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54A989-E9BB-8ADA-46CD-78535B62DB7D}"/>
              </a:ext>
            </a:extLst>
          </p:cNvPr>
          <p:cNvSpPr txBox="1"/>
          <p:nvPr/>
        </p:nvSpPr>
        <p:spPr>
          <a:xfrm>
            <a:off x="3030612" y="4842627"/>
            <a:ext cx="81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43BA7D-84AD-09C1-9CE6-E6CD8E9794C4}"/>
              </a:ext>
            </a:extLst>
          </p:cNvPr>
          <p:cNvSpPr txBox="1"/>
          <p:nvPr/>
        </p:nvSpPr>
        <p:spPr>
          <a:xfrm>
            <a:off x="3630070" y="4408619"/>
            <a:ext cx="81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6D33739-0C87-1E2D-271F-FEF76146B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650" y="3704695"/>
            <a:ext cx="3667125" cy="1114425"/>
          </a:xfrm>
          <a:prstGeom prst="rect">
            <a:avLst/>
          </a:prstGeom>
        </p:spPr>
      </p:pic>
      <p:sp>
        <p:nvSpPr>
          <p:cNvPr id="3" name="Left Bracket 2">
            <a:extLst>
              <a:ext uri="{FF2B5EF4-FFF2-40B4-BE49-F238E27FC236}">
                <a16:creationId xmlns:a16="http://schemas.microsoft.com/office/drawing/2014/main" id="{CC94BC42-5BB0-7D39-AD0A-4D3C9A129C68}"/>
              </a:ext>
            </a:extLst>
          </p:cNvPr>
          <p:cNvSpPr/>
          <p:nvPr/>
        </p:nvSpPr>
        <p:spPr>
          <a:xfrm>
            <a:off x="8470805" y="5318613"/>
            <a:ext cx="200025" cy="122872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40E7B0D-C3BB-7C83-444F-B9E5D13A6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435555"/>
              </p:ext>
            </p:extLst>
          </p:nvPr>
        </p:nvGraphicFramePr>
        <p:xfrm>
          <a:off x="8527954" y="5509789"/>
          <a:ext cx="2057400" cy="815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918931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881758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95344829"/>
                    </a:ext>
                  </a:extLst>
                </a:gridCol>
              </a:tblGrid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08378991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79103056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53069177"/>
                  </a:ext>
                </a:extLst>
              </a:tr>
            </a:tbl>
          </a:graphicData>
        </a:graphic>
      </p:graphicFrame>
      <p:sp>
        <p:nvSpPr>
          <p:cNvPr id="9" name="Right Bracket 8">
            <a:extLst>
              <a:ext uri="{FF2B5EF4-FFF2-40B4-BE49-F238E27FC236}">
                <a16:creationId xmlns:a16="http://schemas.microsoft.com/office/drawing/2014/main" id="{7AFD149B-AA13-06CF-CA62-EA2A0F1DE291}"/>
              </a:ext>
            </a:extLst>
          </p:cNvPr>
          <p:cNvSpPr/>
          <p:nvPr/>
        </p:nvSpPr>
        <p:spPr>
          <a:xfrm>
            <a:off x="10446095" y="5300318"/>
            <a:ext cx="200024" cy="122872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A376C5-68DB-E669-C0D8-459BEAA14101}"/>
              </a:ext>
            </a:extLst>
          </p:cNvPr>
          <p:cNvSpPr txBox="1"/>
          <p:nvPr/>
        </p:nvSpPr>
        <p:spPr>
          <a:xfrm>
            <a:off x="7909857" y="5730014"/>
            <a:ext cx="1050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 </a:t>
            </a:r>
            <a:r>
              <a:rPr lang="en-US" dirty="0"/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CED7B-B2E3-0997-9584-73CA0B38DEE7}"/>
              </a:ext>
            </a:extLst>
          </p:cNvPr>
          <p:cNvSpPr txBox="1"/>
          <p:nvPr/>
        </p:nvSpPr>
        <p:spPr>
          <a:xfrm>
            <a:off x="838199" y="1391990"/>
            <a:ext cx="110159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/>
              <a:t>All entries are </a:t>
            </a:r>
            <a:r>
              <a:rPr lang="en-US" sz="2400" dirty="0">
                <a:solidFill>
                  <a:srgbClr val="C00000"/>
                </a:solidFill>
              </a:rPr>
              <a:t>between </a:t>
            </a:r>
            <a:r>
              <a:rPr lang="en-US" sz="2400">
                <a:solidFill>
                  <a:srgbClr val="C00000"/>
                </a:solidFill>
              </a:rPr>
              <a:t>0 and </a:t>
            </a:r>
            <a:r>
              <a:rPr lang="en-US" sz="2400" dirty="0">
                <a:solidFill>
                  <a:srgbClr val="C00000"/>
                </a:solidFill>
              </a:rPr>
              <a:t>1</a:t>
            </a:r>
            <a:r>
              <a:rPr lang="en-US" sz="2400"/>
              <a:t>, because all </a:t>
            </a:r>
            <a:r>
              <a:rPr lang="en-US" sz="2400" dirty="0"/>
              <a:t>entries </a:t>
            </a:r>
            <a:r>
              <a:rPr lang="en-US" sz="2400"/>
              <a:t>represent </a:t>
            </a:r>
            <a:r>
              <a:rPr lang="en-US" sz="2400">
                <a:solidFill>
                  <a:srgbClr val="C00000"/>
                </a:solidFill>
              </a:rPr>
              <a:t>probabilities</a:t>
            </a:r>
            <a:r>
              <a:rPr lang="en-US" sz="2400" dirty="0"/>
              <a:t>. 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sum</a:t>
            </a:r>
            <a:r>
              <a:rPr lang="en-US" sz="2400" dirty="0"/>
              <a:t> of the entries </a:t>
            </a:r>
            <a:r>
              <a:rPr lang="en-US" sz="2400"/>
              <a:t>in any </a:t>
            </a:r>
            <a:r>
              <a:rPr lang="en-US" sz="2400" dirty="0">
                <a:solidFill>
                  <a:srgbClr val="C00000"/>
                </a:solidFill>
              </a:rPr>
              <a:t>row</a:t>
            </a:r>
            <a:r>
              <a:rPr lang="en-US" sz="2400" dirty="0"/>
              <a:t> must be </a:t>
            </a:r>
            <a:r>
              <a:rPr lang="en-US" sz="2400" dirty="0">
                <a:solidFill>
                  <a:srgbClr val="C00000"/>
                </a:solidFill>
              </a:rPr>
              <a:t>1</a:t>
            </a:r>
            <a:r>
              <a:rPr lang="en-US" sz="2400" dirty="0"/>
              <a:t>, since the numbers in the </a:t>
            </a:r>
            <a:r>
              <a:rPr lang="en-US" sz="2400" dirty="0">
                <a:solidFill>
                  <a:srgbClr val="C00000"/>
                </a:solidFill>
              </a:rPr>
              <a:t>row</a:t>
            </a:r>
            <a:r>
              <a:rPr lang="en-US" sz="2400" dirty="0"/>
              <a:t> give </a:t>
            </a:r>
            <a:r>
              <a:rPr lang="en-US" sz="2400"/>
              <a:t>the probability of changing </a:t>
            </a:r>
            <a:r>
              <a:rPr lang="en-US" sz="2400" dirty="0"/>
              <a:t>from </a:t>
            </a:r>
            <a:r>
              <a:rPr lang="en-US" sz="2400">
                <a:solidFill>
                  <a:srgbClr val="C00000"/>
                </a:solidFill>
              </a:rPr>
              <a:t>current state </a:t>
            </a:r>
            <a:r>
              <a:rPr lang="en-US" sz="2400" dirty="0"/>
              <a:t>to </a:t>
            </a:r>
            <a:r>
              <a:rPr lang="en-US" sz="2400">
                <a:solidFill>
                  <a:srgbClr val="C00000"/>
                </a:solidFill>
              </a:rPr>
              <a:t>future state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BFB87-1FB1-8234-FC2E-03C21D690CA5}"/>
              </a:ext>
            </a:extLst>
          </p:cNvPr>
          <p:cNvSpPr txBox="1"/>
          <p:nvPr/>
        </p:nvSpPr>
        <p:spPr>
          <a:xfrm>
            <a:off x="482515" y="4177786"/>
            <a:ext cx="17794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C00000"/>
                </a:solidFill>
                <a:sym typeface="Symbol"/>
              </a:rPr>
              <a:t>P</a:t>
            </a:r>
            <a:r>
              <a:rPr lang="en-US" sz="2000">
                <a:solidFill>
                  <a:srgbClr val="C00000"/>
                </a:solidFill>
                <a:sym typeface="Symbol"/>
              </a:rPr>
              <a:t>(</a:t>
            </a:r>
            <a:r>
              <a:rPr lang="en-US" sz="2000" i="1">
                <a:solidFill>
                  <a:srgbClr val="C00000"/>
                </a:solidFill>
                <a:sym typeface="Symbol"/>
              </a:rPr>
              <a:t>Tea</a:t>
            </a:r>
            <a:r>
              <a:rPr lang="en-US" sz="2000" i="1" baseline="-2500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lang="en-US" sz="2000" i="1" baseline="-25000" dirty="0">
                <a:solidFill>
                  <a:srgbClr val="C00000"/>
                </a:solidFill>
                <a:latin typeface="Calibri"/>
                <a:cs typeface="Calibri"/>
              </a:rPr>
              <a:t>+1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|Coffe</a:t>
            </a:r>
            <a:r>
              <a:rPr lang="en-US" sz="2000" i="1" baseline="-2500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lang="en-US" sz="2000" dirty="0">
                <a:solidFill>
                  <a:srgbClr val="C00000"/>
                </a:solidFill>
                <a:sym typeface="Symbol"/>
              </a:rPr>
              <a:t>) 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3F785B-082B-2BBF-58DF-10873CC4C72D}"/>
              </a:ext>
            </a:extLst>
          </p:cNvPr>
          <p:cNvSpPr txBox="1"/>
          <p:nvPr/>
        </p:nvSpPr>
        <p:spPr>
          <a:xfrm>
            <a:off x="4858472" y="4218273"/>
            <a:ext cx="2492400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C00000"/>
                </a:solidFill>
              </a:rPr>
              <a:t>current state (at </a:t>
            </a:r>
            <a:r>
              <a:rPr lang="en-US" sz="1800" dirty="0">
                <a:solidFill>
                  <a:srgbClr val="C00000"/>
                </a:solidFill>
              </a:rPr>
              <a:t>step t) 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A4CF4C-F0D6-D9BE-6C38-B0D26CA970F9}"/>
              </a:ext>
            </a:extLst>
          </p:cNvPr>
          <p:cNvSpPr txBox="1"/>
          <p:nvPr/>
        </p:nvSpPr>
        <p:spPr>
          <a:xfrm>
            <a:off x="8262704" y="3315956"/>
            <a:ext cx="249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C00000"/>
                </a:solidFill>
              </a:rPr>
              <a:t>Future state (at </a:t>
            </a:r>
            <a:r>
              <a:rPr lang="en-US" sz="1800" dirty="0">
                <a:solidFill>
                  <a:srgbClr val="C00000"/>
                </a:solidFill>
              </a:rPr>
              <a:t>step t+1)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628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DEBD6-2541-67EC-0AC9-45A2BFDE7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938"/>
            <a:ext cx="10515600" cy="1325563"/>
          </a:xfrm>
        </p:spPr>
        <p:txBody>
          <a:bodyPr/>
          <a:lstStyle/>
          <a:p>
            <a:r>
              <a:rPr lang="en-US"/>
              <a:t>Markov Chain - Training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13762-7F53-E116-EA2A-052D89F09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8476"/>
            <a:ext cx="10515600" cy="5258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training</a:t>
            </a:r>
            <a:r>
              <a:rPr lang="en-US" sz="2400" dirty="0"/>
              <a:t> data set contains </a:t>
            </a:r>
            <a:r>
              <a:rPr lang="en-US" sz="2400" dirty="0">
                <a:solidFill>
                  <a:srgbClr val="C00000"/>
                </a:solidFill>
              </a:rPr>
              <a:t>sequences of observed states </a:t>
            </a:r>
            <a:r>
              <a:rPr lang="en-US" sz="2400" dirty="0"/>
              <a:t>over time:</a:t>
            </a:r>
          </a:p>
          <a:p>
            <a:pPr marL="0" indent="0">
              <a:buNone/>
            </a:pPr>
            <a:r>
              <a:rPr lang="en-US" sz="2400" dirty="0"/>
              <a:t>Example:  Seq1 = </a:t>
            </a:r>
            <a:r>
              <a:rPr lang="pt-BR" sz="2400" dirty="0"/>
              <a:t>T,T,C,C,W,T,C          Seq2= T,W,W,C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1- Count Transitions: </a:t>
            </a:r>
            <a:r>
              <a:rPr lang="en-US" sz="2400" dirty="0"/>
              <a:t>Count how many times each transition occurs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2- Smoothing</a:t>
            </a:r>
            <a:r>
              <a:rPr lang="en-US" sz="2400" dirty="0"/>
              <a:t>: Laplace can be used to smooth zero probabilities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3- Convert Counts to Probabilities</a:t>
            </a:r>
            <a:r>
              <a:rPr lang="en-US" sz="2400" dirty="0"/>
              <a:t>: By normalizing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04020EB-9A24-FE0B-5623-39D9F6FF4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533128"/>
              </p:ext>
            </p:extLst>
          </p:nvPr>
        </p:nvGraphicFramePr>
        <p:xfrm>
          <a:off x="1279069" y="2597715"/>
          <a:ext cx="6487888" cy="1097280"/>
        </p:xfrm>
        <a:graphic>
          <a:graphicData uri="http://schemas.openxmlformats.org/drawingml/2006/table">
            <a:tbl>
              <a:tblPr/>
              <a:tblGrid>
                <a:gridCol w="1621972">
                  <a:extLst>
                    <a:ext uri="{9D8B030D-6E8A-4147-A177-3AD203B41FA5}">
                      <a16:colId xmlns:a16="http://schemas.microsoft.com/office/drawing/2014/main" val="3047136895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3278877793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2739462705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2929513625"/>
                    </a:ext>
                  </a:extLst>
                </a:gridCol>
              </a:tblGrid>
              <a:tr h="2404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949571"/>
                  </a:ext>
                </a:extLst>
              </a:tr>
              <a:tr h="2404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 dirty="0"/>
                        <a:t>T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count(T→T)=1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count(T→C)=2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count(T→W)=1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889971"/>
                  </a:ext>
                </a:extLst>
              </a:tr>
              <a:tr h="2404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 dirty="0"/>
                        <a:t>C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count(C→T)=</a:t>
                      </a:r>
                      <a:r>
                        <a:rPr lang="en-US" sz="120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count(C→C)=1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count(C→W)=1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6243698"/>
                  </a:ext>
                </a:extLst>
              </a:tr>
              <a:tr h="2404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 dirty="0"/>
                        <a:t>W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count(W→T)=1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count(W→C)=1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count(W→W)=1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39222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4527F2-BD4A-692A-B67B-7CECB6210C60}"/>
                  </a:ext>
                </a:extLst>
              </p:cNvPr>
              <p:cNvSpPr txBox="1"/>
              <p:nvPr/>
            </p:nvSpPr>
            <p:spPr>
              <a:xfrm>
                <a:off x="7935677" y="5155003"/>
                <a:ext cx="3581400" cy="5584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a-IR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fa-IR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0" i="1">
                              <a:latin typeface="Cambria Math" panose="02040503050406030204" pitchFamily="18" charset="0"/>
                            </a:rPr>
                            <m:t>count</m:t>
                          </m:r>
                          <m:d>
                            <m:dPr>
                              <m:sepChr m:val=","/>
                              <m:ctrlPr>
                                <a:rPr lang="fa-IR" sz="1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a-IR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a-IR" sz="14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fa-IR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a-IR" sz="14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a-IR" sz="1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fa-IR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a-IR" sz="14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fa-IR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fa-IR" sz="14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a-IR" sz="14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a-IR" sz="14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a-IR" sz="14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grow m:val="on"/>
                              <m:supHide m:val="on"/>
                              <m:ctrlPr>
                                <a:rPr lang="fa-IR" sz="14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a-IR" sz="14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count</m:t>
                              </m:r>
                            </m:e>
                          </m:nary>
                          <m:d>
                            <m:dPr>
                              <m:sepChr m:val=","/>
                              <m:ctrlPr>
                                <a:rPr lang="fa-IR" sz="1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a-IR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a-IR" sz="14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fa-IR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a-IR" sz="14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a-IR" sz="1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fa-IR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a-IR" sz="14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fa-IR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fa-IR" sz="14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a-IR" sz="14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a-IR" sz="14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a-IR" sz="14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a-IR" sz="14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4527F2-BD4A-692A-B67B-7CECB6210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677" y="5155003"/>
                <a:ext cx="3581400" cy="558423"/>
              </a:xfrm>
              <a:prstGeom prst="rect">
                <a:avLst/>
              </a:prstGeom>
              <a:blipFill>
                <a:blip r:embed="rId2"/>
                <a:stretch>
                  <a:fillRect t="-13187" b="-87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4B49FB4-5413-6A3B-6798-F02E0AEB9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410745"/>
              </p:ext>
            </p:extLst>
          </p:nvPr>
        </p:nvGraphicFramePr>
        <p:xfrm>
          <a:off x="1322607" y="5691904"/>
          <a:ext cx="6487888" cy="1097280"/>
        </p:xfrm>
        <a:graphic>
          <a:graphicData uri="http://schemas.openxmlformats.org/drawingml/2006/table">
            <a:tbl>
              <a:tblPr/>
              <a:tblGrid>
                <a:gridCol w="1621972">
                  <a:extLst>
                    <a:ext uri="{9D8B030D-6E8A-4147-A177-3AD203B41FA5}">
                      <a16:colId xmlns:a16="http://schemas.microsoft.com/office/drawing/2014/main" val="4133294478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30047049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159624279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1769406677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54636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 dirty="0"/>
                        <a:t>T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P(T→T)=2/7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P(T→C)=3/7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P(T→W)=2/7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4028897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 dirty="0"/>
                        <a:t>C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P(C→T)=1/5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P(C→C)=2/5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P(C→W)=2/5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756782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 dirty="0"/>
                        <a:t>W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P(W→T)=2/6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P(W→C)=2/6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P(W→W)=2/6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5031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27E185-A0F1-6FF8-68BC-B44E72292F5E}"/>
                  </a:ext>
                </a:extLst>
              </p:cNvPr>
              <p:cNvSpPr txBox="1"/>
              <p:nvPr/>
            </p:nvSpPr>
            <p:spPr>
              <a:xfrm>
                <a:off x="7810495" y="5964278"/>
                <a:ext cx="2944583" cy="8304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a-IR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a-IR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285</m:t>
                                </m:r>
                              </m:e>
                              <m:e>
                                <m:r>
                                  <a:rPr lang="fa-IR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a-IR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430</m:t>
                                </m:r>
                              </m:e>
                              <m:e>
                                <m:r>
                                  <a:rPr lang="fa-IR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a-IR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285</m:t>
                                </m:r>
                              </m:e>
                            </m:mr>
                            <m:mr>
                              <m:e>
                                <m:r>
                                  <a:rPr lang="fa-IR" i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a-IR" i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0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fa-IR" i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a-IR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a-IR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  <m:r>
                                  <a:rPr lang="fa-IR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a-IR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a-IR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  <m:r>
                                  <a:rPr lang="fa-IR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a-IR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a-IR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a-IR">
                                    <a:latin typeface="Cambria Math" panose="02040503050406030204" pitchFamily="18" charset="0"/>
                                  </a:rPr>
                                  <m:t>333</m:t>
                                </m:r>
                              </m:e>
                              <m:e>
                                <m:r>
                                  <a:rPr lang="fa-IR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a-IR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a-IR">
                                    <a:latin typeface="Cambria Math" panose="02040503050406030204" pitchFamily="18" charset="0"/>
                                  </a:rPr>
                                  <m:t>333</m:t>
                                </m:r>
                              </m:e>
                              <m:e>
                                <m:r>
                                  <a:rPr lang="fa-IR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a-IR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a-IR">
                                    <a:latin typeface="Cambria Math" panose="02040503050406030204" pitchFamily="18" charset="0"/>
                                  </a:rPr>
                                  <m:t>333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27E185-A0F1-6FF8-68BC-B44E72292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495" y="5964278"/>
                <a:ext cx="2944583" cy="8304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6A5F2F0-13A3-3828-AC3E-2DEEFAEF0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061434"/>
              </p:ext>
            </p:extLst>
          </p:nvPr>
        </p:nvGraphicFramePr>
        <p:xfrm>
          <a:off x="1279069" y="4195382"/>
          <a:ext cx="6487888" cy="1036320"/>
        </p:xfrm>
        <a:graphic>
          <a:graphicData uri="http://schemas.openxmlformats.org/drawingml/2006/table">
            <a:tbl>
              <a:tblPr/>
              <a:tblGrid>
                <a:gridCol w="1621972">
                  <a:extLst>
                    <a:ext uri="{9D8B030D-6E8A-4147-A177-3AD203B41FA5}">
                      <a16:colId xmlns:a16="http://schemas.microsoft.com/office/drawing/2014/main" val="3047136895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3278877793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2739462705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2929513625"/>
                    </a:ext>
                  </a:extLst>
                </a:gridCol>
              </a:tblGrid>
              <a:tr h="2404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949571"/>
                  </a:ext>
                </a:extLst>
              </a:tr>
              <a:tr h="2404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/>
                        <a:t>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count(T→T)=1</a:t>
                      </a:r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+ 1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count(T→C)=2</a:t>
                      </a:r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+ 1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count(T→W)=1</a:t>
                      </a:r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+ 1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889971"/>
                  </a:ext>
                </a:extLst>
              </a:tr>
              <a:tr h="2404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/>
                        <a:t>C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count(C→T)=0 </a:t>
                      </a:r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count(C→C)=1</a:t>
                      </a:r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+ 1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count(C→W)=1</a:t>
                      </a:r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+ 1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6243698"/>
                  </a:ext>
                </a:extLst>
              </a:tr>
              <a:tr h="2404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/>
                        <a:t>W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count(W→T)=1</a:t>
                      </a:r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+ 1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count(W→C)=1</a:t>
                      </a:r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+ 1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count(W→W)=1</a:t>
                      </a:r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+ 1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39222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3733C52-9E0D-8B95-FBF2-9C263C703700}"/>
              </a:ext>
            </a:extLst>
          </p:cNvPr>
          <p:cNvSpPr txBox="1"/>
          <p:nvPr/>
        </p:nvSpPr>
        <p:spPr>
          <a:xfrm>
            <a:off x="10733306" y="5056337"/>
            <a:ext cx="156754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In real-world datasets there are </a:t>
            </a:r>
            <a:r>
              <a:rPr lang="en-US" sz="1600" dirty="0"/>
              <a:t>more frequencies hence </a:t>
            </a:r>
            <a:r>
              <a:rPr lang="en-US" sz="1600">
                <a:highlight>
                  <a:srgbClr val="FFFF00"/>
                </a:highlight>
              </a:rPr>
              <a:t>less probability </a:t>
            </a:r>
            <a:r>
              <a:rPr lang="en-US" sz="1600" dirty="0"/>
              <a:t>for the </a:t>
            </a:r>
            <a:r>
              <a:rPr lang="en-US" sz="1600" dirty="0">
                <a:solidFill>
                  <a:srgbClr val="C00000"/>
                </a:solidFill>
              </a:rPr>
              <a:t>zero count</a:t>
            </a:r>
          </a:p>
        </p:txBody>
      </p:sp>
    </p:spTree>
    <p:extLst>
      <p:ext uri="{BB962C8B-B14F-4D97-AF65-F5344CB8AC3E}">
        <p14:creationId xmlns:p14="http://schemas.microsoft.com/office/powerpoint/2010/main" val="2704125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7A70B-BAF5-42E4-7744-C9296DCB8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spc="-95" dirty="0"/>
              <a:t>Markov Chain - Inference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1C14D0-D6D4-0B6E-785B-133D5EC38C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9314"/>
                <a:ext cx="11353800" cy="5148943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sz="3400" dirty="0">
                    <a:solidFill>
                      <a:srgbClr val="C00000"/>
                    </a:solidFill>
                  </a:rPr>
                  <a:t>Predicting probabilities of future states</a:t>
                </a:r>
                <a:r>
                  <a:rPr lang="en-US" sz="3400" dirty="0"/>
                  <a:t> based on the </a:t>
                </a:r>
                <a:r>
                  <a:rPr lang="en-US" sz="3400" dirty="0">
                    <a:solidFill>
                      <a:srgbClr val="C00000"/>
                    </a:solidFill>
                  </a:rPr>
                  <a:t>Markov properties</a:t>
                </a:r>
                <a:r>
                  <a:rPr lang="en-US" sz="3400" dirty="0"/>
                  <a:t>:</a:t>
                </a:r>
                <a:endParaRPr lang="en-US" altLang="en-US" sz="3400" dirty="0">
                  <a:solidFill>
                    <a:srgbClr val="C00000"/>
                  </a:solidFill>
                  <a:latin typeface="Calibri (Body)"/>
                </a:endParaRPr>
              </a:p>
              <a:p>
                <a:pPr marL="0" indent="0">
                  <a:buNone/>
                </a:pPr>
                <a:r>
                  <a:rPr lang="en-US" altLang="en-US" sz="3400" dirty="0">
                    <a:latin typeface="Calibri (Body)"/>
                  </a:rPr>
                  <a:t>1</a:t>
                </a:r>
                <a:r>
                  <a:rPr lang="en-US" altLang="en-US" sz="3400" b="1" dirty="0">
                    <a:latin typeface="Calibri (Body)"/>
                  </a:rPr>
                  <a:t>.</a:t>
                </a:r>
                <a:r>
                  <a:rPr lang="en-US" altLang="en-US" sz="3400" dirty="0">
                    <a:latin typeface="Calibri (Body)"/>
                  </a:rPr>
                  <a:t> The </a:t>
                </a:r>
                <a:r>
                  <a:rPr lang="en-US" altLang="en-US" sz="3400" dirty="0">
                    <a:solidFill>
                      <a:srgbClr val="C00000"/>
                    </a:solidFill>
                    <a:latin typeface="Calibri (Body)"/>
                  </a:rPr>
                  <a:t>state</a:t>
                </a:r>
                <a:r>
                  <a:rPr lang="en-US" altLang="en-US" sz="3400" dirty="0">
                    <a:latin typeface="Calibri (Body)"/>
                  </a:rPr>
                  <a:t> of the system at time </a:t>
                </a:r>
                <a:r>
                  <a:rPr lang="en-US" altLang="en-US" sz="3400" i="1" dirty="0">
                    <a:latin typeface="Calibri (Body)"/>
                    <a:cs typeface="Times New Roman" panose="02020603050405020304" pitchFamily="18" charset="0"/>
                  </a:rPr>
                  <a:t>t</a:t>
                </a:r>
                <a:r>
                  <a:rPr lang="en-US" altLang="en-US" sz="3400" dirty="0">
                    <a:latin typeface="Calibri (Body)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altLang="ja-JP" sz="3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𝑌</m:t>
                        </m:r>
                      </m:e>
                      <m:sub>
                        <m:r>
                          <a:rPr lang="en-US" altLang="ja-JP" sz="3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en-US" sz="3400" dirty="0">
                    <a:latin typeface="Calibri (Body)"/>
                    <a:cs typeface="Times New Roman" panose="02020603050405020304" pitchFamily="18" charset="0"/>
                  </a:rPr>
                  <a:t>)</a:t>
                </a:r>
                <a:r>
                  <a:rPr lang="en-US" altLang="en-US" sz="3400" dirty="0">
                    <a:latin typeface="Calibri (Body)"/>
                  </a:rPr>
                  <a:t> depends only on the state of the system at </a:t>
                </a:r>
                <a:r>
                  <a:rPr lang="en-US" altLang="en-US" sz="3400" dirty="0">
                    <a:solidFill>
                      <a:srgbClr val="C00000"/>
                    </a:solidFill>
                    <a:latin typeface="Calibri (Body)"/>
                  </a:rPr>
                  <a:t>time </a:t>
                </a:r>
                <a:r>
                  <a:rPr lang="en-US" altLang="en-US" sz="3400" i="1" dirty="0">
                    <a:solidFill>
                      <a:srgbClr val="C00000"/>
                    </a:solidFill>
                    <a:latin typeface="Calibri (Body)"/>
                    <a:cs typeface="Times New Roman" panose="02020603050405020304" pitchFamily="18" charset="0"/>
                  </a:rPr>
                  <a:t>t-1 </a:t>
                </a:r>
                <a:r>
                  <a:rPr lang="en-US" altLang="en-US" sz="3400" dirty="0">
                    <a:latin typeface="Calibri (Body)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altLang="ja-JP" sz="3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𝑌</m:t>
                        </m:r>
                      </m:e>
                      <m:sub>
                        <m:r>
                          <a:rPr lang="en-US" altLang="ja-JP" sz="3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𝑡</m:t>
                        </m:r>
                        <m:r>
                          <a:rPr lang="en-US" altLang="ja-JP" sz="3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3400" dirty="0">
                    <a:latin typeface="Calibri (Body)"/>
                    <a:cs typeface="Times New Roman" panose="02020603050405020304" pitchFamily="18" charset="0"/>
                  </a:rPr>
                  <a:t>)</a:t>
                </a:r>
                <a:endParaRPr lang="en-US" altLang="en-US" sz="3400" i="1" dirty="0">
                  <a:solidFill>
                    <a:srgbClr val="C0000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3400" dirty="0"/>
                  <a:t>2</a:t>
                </a:r>
                <a:r>
                  <a:rPr lang="en-US" sz="3400" dirty="0">
                    <a:solidFill>
                      <a:srgbClr val="C00000"/>
                    </a:solidFill>
                  </a:rPr>
                  <a:t>. Probabilities </a:t>
                </a:r>
                <a:r>
                  <a:rPr lang="en-US" sz="3400" dirty="0"/>
                  <a:t>of transitions between states </a:t>
                </a:r>
                <a:r>
                  <a:rPr lang="en-US" sz="3400" dirty="0">
                    <a:solidFill>
                      <a:srgbClr val="C00000"/>
                    </a:solidFill>
                  </a:rPr>
                  <a:t>do not depend on time </a:t>
                </a:r>
                <a:r>
                  <a:rPr lang="en-US" sz="3400" dirty="0"/>
                  <a:t>(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altLang="ja-JP" sz="3200" i="1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3200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sz="3200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3200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sz="3200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altLang="ja-JP" sz="3200" i="1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3200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sz="3200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3200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sz="3200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3200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 </m:t>
                    </m:r>
                  </m:oMath>
                </a14:m>
                <a:r>
                  <a:rPr lang="en-US" sz="3400" dirty="0"/>
                  <a:t>= …)</a:t>
                </a:r>
              </a:p>
              <a:p>
                <a:pPr marL="0" indent="0">
                  <a:buNone/>
                </a:pPr>
                <a:endParaRPr lang="en-US" altLang="en-US" sz="2800" i="1" dirty="0">
                  <a:solidFill>
                    <a:srgbClr val="C0000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en-US" sz="2800" i="1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en-US" i="1" dirty="0">
                    <a:latin typeface="Calibri (Body)"/>
                    <a:cs typeface="Times New Roman" panose="02020603050405020304" pitchFamily="18" charset="0"/>
                  </a:rPr>
                  <a:t>Property 1:</a:t>
                </a:r>
                <a:endParaRPr lang="en-US" altLang="en-US" sz="2800" i="1" dirty="0">
                  <a:latin typeface="Calibri (Body)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ctrlPr>
                          <a:rPr lang="en-US" altLang="ja-JP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=</m:t>
                    </m:r>
                    <m:r>
                      <a:rPr lang="en-US" altLang="ja-JP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ja-JP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ctrlP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ja-JP" dirty="0">
                  <a:solidFill>
                    <a:srgbClr val="00B0F0"/>
                  </a:solidFill>
                  <a:ea typeface="ＭＳ Ｐゴシック" pitchFamily="34" charset="-128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ctrlPr>
                          <a:rPr lang="en-US" altLang="ja-JP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=</m:t>
                    </m:r>
                    <m:r>
                      <a:rPr lang="en-US" altLang="ja-JP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ja-JP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ctrlPr>
                          <a:rPr lang="en-US" altLang="ja-JP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ctrlP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ctrlPr>
                          <a:rPr lang="en-US" altLang="ja-JP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=</m:t>
                    </m:r>
                    <m:r>
                      <a:rPr lang="en-US" altLang="ja-JP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ja-JP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ctrlPr>
                          <a:rPr lang="en-US" altLang="ja-JP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dirty="0"/>
                      <m:t> =</m:t>
                    </m:r>
                    <m:r>
                      <a:rPr lang="en-US" altLang="ja-JP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 </m:t>
                    </m:r>
                    <m:r>
                      <a:rPr lang="en-US" altLang="ja-JP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dirty="0">
                        <a:solidFill>
                          <a:srgbClr val="C00000"/>
                        </a:solidFill>
                      </a:rPr>
                      <m:t> </m:t>
                    </m:r>
                    <m:r>
                      <a:rPr lang="en-US" altLang="ja-JP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ctrlP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…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ctrlPr>
                          <a:rPr lang="en-US" altLang="ja-JP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=</m:t>
                    </m:r>
                    <m:r>
                      <a:rPr lang="en-US" altLang="ja-JP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𝑡</m:t>
                            </m:r>
                            <m:r>
                              <a:rPr lang="en-US" altLang="ja-JP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ja-JP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ctrlPr>
                          <a:rPr lang="en-US" altLang="ja-JP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𝑡</m:t>
                            </m:r>
                            <m:r>
                              <a:rPr lang="en-US" altLang="ja-JP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dirty="0"/>
                      <m:t> =</m:t>
                    </m:r>
                    <m:r>
                      <a:rPr lang="en-US" altLang="ja-JP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𝑡</m:t>
                            </m:r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 … </m:t>
                    </m:r>
                    <m:r>
                      <a:rPr lang="en-US" altLang="ja-JP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 </m:t>
                    </m:r>
                    <m:r>
                      <a:rPr lang="en-US" altLang="ja-JP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dirty="0">
                        <a:solidFill>
                          <a:srgbClr val="C00000"/>
                        </a:solidFill>
                      </a:rPr>
                      <m:t> </m:t>
                    </m:r>
                    <m:r>
                      <a:rPr lang="en-US" altLang="ja-JP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ctrlP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ea typeface="ＭＳ Ｐゴシック" pitchFamily="34" charset="-128"/>
                </a:endParaRPr>
              </a:p>
              <a:p>
                <a:pPr marL="0" indent="0">
                  <a:buNone/>
                </a:pPr>
                <a:endParaRPr lang="en-US" sz="2800" dirty="0">
                  <a:ea typeface="ＭＳ Ｐゴシック" pitchFamily="34" charset="-128"/>
                </a:endParaRPr>
              </a:p>
              <a:p>
                <a:pPr marL="0" indent="0">
                  <a:buNone/>
                </a:pPr>
                <a:r>
                  <a:rPr lang="en-US" altLang="en-US" i="1" dirty="0">
                    <a:latin typeface="Calibri (Body)"/>
                    <a:cs typeface="Times New Roman" panose="02020603050405020304" pitchFamily="18" charset="0"/>
                  </a:rPr>
                  <a:t>Property</a:t>
                </a:r>
                <a:r>
                  <a:rPr lang="en-US" sz="2800" dirty="0">
                    <a:ea typeface="ＭＳ Ｐゴシック" pitchFamily="34" charset="-128"/>
                  </a:rPr>
                  <a:t> 2 : 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= … = </a:t>
                </a:r>
                <a:r>
                  <a:rPr lang="en-US" sz="2800" dirty="0">
                    <a:solidFill>
                      <a:srgbClr val="C00000"/>
                    </a:solidFill>
                    <a:ea typeface="ＭＳ Ｐゴシック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sSub>
                      <m:sSubPr>
                        <m:ctrlP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𝑌</m:t>
                        </m:r>
                      </m:e>
                      <m:sub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∣ </m:t>
                    </m:r>
                    <m:sSub>
                      <m:sSubPr>
                        <m:ctrlP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𝑌</m:t>
                        </m:r>
                      </m:e>
                      <m:sub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𝑡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−1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sz="2800" dirty="0">
                    <a:ea typeface="ＭＳ Ｐゴシック" pitchFamily="34" charset="-128"/>
                  </a:rPr>
                  <a:t> = </a:t>
                </a:r>
                <a:r>
                  <a:rPr lang="en-US" sz="2800" dirty="0">
                    <a:solidFill>
                      <a:srgbClr val="C00000"/>
                    </a:solidFill>
                    <a:ea typeface="ＭＳ Ｐゴシック" pitchFamily="34" charset="-128"/>
                  </a:rPr>
                  <a:t>Transition Matrix</a:t>
                </a:r>
              </a:p>
              <a:p>
                <a:pPr marL="0" indent="0">
                  <a:buNone/>
                </a:pPr>
                <a:r>
                  <a:rPr lang="en-US" sz="3200" dirty="0">
                    <a:ea typeface="ＭＳ Ｐゴシック" pitchFamily="34" charset="-128"/>
                  </a:rPr>
                  <a:t>1,2 -&gt; Having the </a:t>
                </a:r>
                <a:r>
                  <a:rPr lang="en-US" sz="3200" dirty="0">
                    <a:solidFill>
                      <a:srgbClr val="C00000"/>
                    </a:solidFill>
                    <a:ea typeface="ＭＳ Ｐゴシック" pitchFamily="34" charset="-128"/>
                  </a:rPr>
                  <a:t>transition matrix</a:t>
                </a:r>
                <a:r>
                  <a:rPr lang="en-US" sz="3200" dirty="0">
                    <a:ea typeface="ＭＳ Ｐゴシック" pitchFamily="34" charset="-128"/>
                  </a:rPr>
                  <a:t> and </a:t>
                </a:r>
                <a:r>
                  <a:rPr lang="en-US" sz="3200" dirty="0">
                    <a:solidFill>
                      <a:srgbClr val="00B050"/>
                    </a:solidFill>
                    <a:ea typeface="ＭＳ Ｐゴシック" pitchFamily="34" charset="-128"/>
                  </a:rPr>
                  <a:t>initial state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r>
                      <a:rPr lang="en-US" sz="32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sSub>
                      <m:sSubPr>
                        <m:ctrlPr>
                          <a:rPr lang="en-US" sz="32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𝑌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0</m:t>
                        </m:r>
                      </m:sub>
                    </m:sSub>
                    <m:r>
                      <a:rPr lang="en-US" sz="32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altLang="ja-JP" sz="3200" dirty="0">
                    <a:ea typeface="ＭＳ Ｐゴシック" pitchFamily="34" charset="-128"/>
                  </a:rPr>
                  <a:t>, it is possible to compute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r>
                      <a:rPr lang="en-US" sz="3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sSub>
                      <m:sSubPr>
                        <m:ctrlPr>
                          <a:rPr lang="en-US" sz="3200" i="1" dirty="0" err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𝑌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𝑡</m:t>
                        </m:r>
                      </m:sub>
                    </m:sSub>
                    <m:r>
                      <a:rPr lang="en-US" sz="3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1C14D0-D6D4-0B6E-785B-133D5EC38C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9314"/>
                <a:ext cx="11353800" cy="5148943"/>
              </a:xfrm>
              <a:blipFill>
                <a:blip r:embed="rId2"/>
                <a:stretch>
                  <a:fillRect l="-644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3F4C488-4F6A-DB94-6CD2-018481DFA0B6}"/>
              </a:ext>
            </a:extLst>
          </p:cNvPr>
          <p:cNvGrpSpPr/>
          <p:nvPr/>
        </p:nvGrpSpPr>
        <p:grpSpPr>
          <a:xfrm>
            <a:off x="899695" y="2648177"/>
            <a:ext cx="4100513" cy="533400"/>
            <a:chOff x="552098" y="1514474"/>
            <a:chExt cx="4100513" cy="533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AA17C2C-CB9F-823B-FFB2-9752808F9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6498" y="1514474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Y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1</a:t>
              </a:r>
            </a:p>
          </p:txBody>
        </p:sp>
        <p:cxnSp>
          <p:nvCxnSpPr>
            <p:cNvPr id="6" name="AutoShape 6">
              <a:extLst>
                <a:ext uri="{FF2B5EF4-FFF2-40B4-BE49-F238E27FC236}">
                  <a16:creationId xmlns:a16="http://schemas.microsoft.com/office/drawing/2014/main" id="{10E2F1F4-BDFE-2BAC-215D-283DD9131280}"/>
                </a:ext>
              </a:extLst>
            </p:cNvPr>
            <p:cNvCxnSpPr>
              <a:cxnSpLocks noChangeShapeType="1"/>
              <a:stCxn id="7" idx="6"/>
              <a:endCxn id="5" idx="2"/>
            </p:cNvCxnSpPr>
            <p:nvPr/>
          </p:nvCxnSpPr>
          <p:spPr bwMode="auto">
            <a:xfrm>
              <a:off x="1099786" y="1781174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CA61FAC-FF65-1601-E49B-AFA522210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98" y="1514474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Y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0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1921B1D-F677-3359-123C-EF3E46AEA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0898" y="1514474"/>
              <a:ext cx="533400" cy="533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Y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2</a:t>
              </a:r>
            </a:p>
          </p:txBody>
        </p:sp>
        <p:cxnSp>
          <p:nvCxnSpPr>
            <p:cNvPr id="9" name="AutoShape 9">
              <a:extLst>
                <a:ext uri="{FF2B5EF4-FFF2-40B4-BE49-F238E27FC236}">
                  <a16:creationId xmlns:a16="http://schemas.microsoft.com/office/drawing/2014/main" id="{63D8FAC7-6372-E098-6219-9C2A02A5332E}"/>
                </a:ext>
              </a:extLst>
            </p:cNvPr>
            <p:cNvCxnSpPr>
              <a:cxnSpLocks noChangeShapeType="1"/>
              <a:stCxn id="8" idx="6"/>
              <a:endCxn id="11" idx="2"/>
            </p:cNvCxnSpPr>
            <p:nvPr/>
          </p:nvCxnSpPr>
          <p:spPr bwMode="auto">
            <a:xfrm>
              <a:off x="2928586" y="1781174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AutoShape 10">
              <a:extLst>
                <a:ext uri="{FF2B5EF4-FFF2-40B4-BE49-F238E27FC236}">
                  <a16:creationId xmlns:a16="http://schemas.microsoft.com/office/drawing/2014/main" id="{33EC7F11-F4B5-CE9E-2F4F-01E3C78EA49A}"/>
                </a:ext>
              </a:extLst>
            </p:cNvPr>
            <p:cNvCxnSpPr>
              <a:cxnSpLocks noChangeShapeType="1"/>
              <a:stCxn id="5" idx="6"/>
              <a:endCxn id="8" idx="2"/>
            </p:cNvCxnSpPr>
            <p:nvPr/>
          </p:nvCxnSpPr>
          <p:spPr bwMode="auto">
            <a:xfrm>
              <a:off x="2014186" y="1781174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F73B132-F706-07A1-ACCB-85B3CDC67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5298" y="1514474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Y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3</a:t>
              </a:r>
            </a:p>
          </p:txBody>
        </p:sp>
        <p:cxnSp>
          <p:nvCxnSpPr>
            <p:cNvPr id="12" name="AutoShape 12">
              <a:extLst>
                <a:ext uri="{FF2B5EF4-FFF2-40B4-BE49-F238E27FC236}">
                  <a16:creationId xmlns:a16="http://schemas.microsoft.com/office/drawing/2014/main" id="{00C3BC04-AA88-B875-1179-F82AF10180FF}"/>
                </a:ext>
              </a:extLst>
            </p:cNvPr>
            <p:cNvCxnSpPr>
              <a:cxnSpLocks noChangeShapeType="1"/>
              <a:stCxn id="11" idx="6"/>
            </p:cNvCxnSpPr>
            <p:nvPr/>
          </p:nvCxnSpPr>
          <p:spPr bwMode="auto">
            <a:xfrm>
              <a:off x="3842986" y="1781174"/>
              <a:ext cx="8096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" name="Arrow: Left 12">
            <a:extLst>
              <a:ext uri="{FF2B5EF4-FFF2-40B4-BE49-F238E27FC236}">
                <a16:creationId xmlns:a16="http://schemas.microsoft.com/office/drawing/2014/main" id="{1DB16A3E-91D2-84B0-4FAE-CA8FB10FFDD3}"/>
              </a:ext>
            </a:extLst>
          </p:cNvPr>
          <p:cNvSpPr/>
          <p:nvPr/>
        </p:nvSpPr>
        <p:spPr>
          <a:xfrm rot="16200000">
            <a:off x="-279241" y="4296577"/>
            <a:ext cx="1915379" cy="44249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74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4CC2C-8B73-618B-8BB7-8B005452E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3F43-6E92-13CF-1750-1324C556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spc="-95"/>
              <a:t>Markov Chain </a:t>
            </a:r>
            <a:r>
              <a:rPr lang="en-US" sz="4000" spc="-95" dirty="0"/>
              <a:t>Inference </a:t>
            </a:r>
            <a:r>
              <a:rPr lang="en-US" sz="4000" spc="-95"/>
              <a:t>- Example</a:t>
            </a:r>
            <a:endParaRPr lang="en-US" sz="4000" spc="-95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7276A-15B6-50B0-97EB-2ED9FC45A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193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Currently drinking </a:t>
            </a:r>
            <a:r>
              <a:rPr lang="en-US" sz="2600" dirty="0">
                <a:solidFill>
                  <a:srgbClr val="C00000"/>
                </a:solidFill>
              </a:rPr>
              <a:t>coffee</a:t>
            </a:r>
            <a:r>
              <a:rPr lang="en-US" sz="2600" dirty="0"/>
              <a:t> </a:t>
            </a:r>
            <a:r>
              <a:rPr lang="en-US" sz="2600"/>
              <a:t>(Initial State</a:t>
            </a:r>
            <a:r>
              <a:rPr lang="en-US" sz="2600" dirty="0"/>
              <a:t>) :</a:t>
            </a:r>
          </a:p>
          <a:p>
            <a:pPr marL="0" indent="0">
              <a:buNone/>
            </a:pPr>
            <a:r>
              <a:rPr lang="en-US" sz="2600"/>
              <a:t> tea   coffee  water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[0          1           0]</a:t>
            </a:r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r>
              <a:rPr lang="en-US" sz="2600"/>
              <a:t>What </a:t>
            </a:r>
            <a:r>
              <a:rPr lang="en-US" sz="2600" dirty="0"/>
              <a:t>is </a:t>
            </a:r>
            <a:r>
              <a:rPr lang="en-US" sz="2600"/>
              <a:t>the probability </a:t>
            </a:r>
            <a:r>
              <a:rPr lang="en-US" sz="2600" dirty="0"/>
              <a:t>of </a:t>
            </a:r>
            <a:r>
              <a:rPr lang="en-US" sz="2600"/>
              <a:t>drinking </a:t>
            </a:r>
            <a:r>
              <a:rPr lang="en-US" sz="2600">
                <a:solidFill>
                  <a:srgbClr val="C00000"/>
                </a:solidFill>
              </a:rPr>
              <a:t>tea </a:t>
            </a:r>
            <a:r>
              <a:rPr lang="en-US" sz="2600" dirty="0"/>
              <a:t>for the </a:t>
            </a:r>
            <a:r>
              <a:rPr lang="en-US" sz="2600" dirty="0">
                <a:solidFill>
                  <a:srgbClr val="C00000"/>
                </a:solidFill>
              </a:rPr>
              <a:t>fourth</a:t>
            </a:r>
            <a:r>
              <a:rPr lang="en-US" sz="2600" dirty="0"/>
              <a:t> drink? </a:t>
            </a:r>
          </a:p>
          <a:p>
            <a:endParaRPr lang="en-US" sz="2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0D2C9B-3FC7-63C4-F079-B9BA80720F69}"/>
              </a:ext>
            </a:extLst>
          </p:cNvPr>
          <p:cNvSpPr/>
          <p:nvPr/>
        </p:nvSpPr>
        <p:spPr>
          <a:xfrm>
            <a:off x="514350" y="3933825"/>
            <a:ext cx="1266825" cy="952500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Drink Coffee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A07667-2175-C1CA-78A1-0F32D2A65F0B}"/>
              </a:ext>
            </a:extLst>
          </p:cNvPr>
          <p:cNvSpPr/>
          <p:nvPr/>
        </p:nvSpPr>
        <p:spPr>
          <a:xfrm>
            <a:off x="1876425" y="2124075"/>
            <a:ext cx="1266825" cy="9525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Drink Tea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AEA5B5-13B8-AF85-E946-F03528B33B9F}"/>
              </a:ext>
            </a:extLst>
          </p:cNvPr>
          <p:cNvSpPr/>
          <p:nvPr/>
        </p:nvSpPr>
        <p:spPr>
          <a:xfrm>
            <a:off x="3143250" y="3867150"/>
            <a:ext cx="1266825" cy="9525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Drink Water</a:t>
            </a:r>
            <a:endParaRPr lang="en-US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F040BC1-8EB7-1C86-9C03-4A48E4373B45}"/>
              </a:ext>
            </a:extLst>
          </p:cNvPr>
          <p:cNvCxnSpPr>
            <a:cxnSpLocks/>
            <a:stCxn id="7" idx="0"/>
            <a:endCxn id="7" idx="6"/>
          </p:cNvCxnSpPr>
          <p:nvPr/>
        </p:nvCxnSpPr>
        <p:spPr>
          <a:xfrm rot="16200000" flipH="1">
            <a:off x="2588419" y="2045494"/>
            <a:ext cx="476250" cy="633412"/>
          </a:xfrm>
          <a:prstGeom prst="bentConnector4">
            <a:avLst>
              <a:gd name="adj1" fmla="val -48000"/>
              <a:gd name="adj2" fmla="val 1360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609985E-54D2-FFE5-E466-8BA5A053184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55243" y="4264819"/>
            <a:ext cx="476250" cy="633412"/>
          </a:xfrm>
          <a:prstGeom prst="bentConnector4">
            <a:avLst>
              <a:gd name="adj1" fmla="val -48000"/>
              <a:gd name="adj2" fmla="val 1360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847133-5E81-6B35-A87C-1205CC9E3BEE}"/>
              </a:ext>
            </a:extLst>
          </p:cNvPr>
          <p:cNvCxnSpPr>
            <a:stCxn id="8" idx="0"/>
            <a:endCxn id="7" idx="5"/>
          </p:cNvCxnSpPr>
          <p:nvPr/>
        </p:nvCxnSpPr>
        <p:spPr>
          <a:xfrm flipH="1" flipV="1">
            <a:off x="2957728" y="2937085"/>
            <a:ext cx="818935" cy="930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9511AF-3A6A-04B4-44FB-03B93D6CA469}"/>
              </a:ext>
            </a:extLst>
          </p:cNvPr>
          <p:cNvCxnSpPr>
            <a:cxnSpLocks/>
            <a:stCxn id="7" idx="4"/>
            <a:endCxn id="8" idx="1"/>
          </p:cNvCxnSpPr>
          <p:nvPr/>
        </p:nvCxnSpPr>
        <p:spPr>
          <a:xfrm>
            <a:off x="2509838" y="3076575"/>
            <a:ext cx="818934" cy="930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B66B92-3A13-D310-8416-7DFA52D8BFFF}"/>
              </a:ext>
            </a:extLst>
          </p:cNvPr>
          <p:cNvCxnSpPr>
            <a:cxnSpLocks/>
            <a:stCxn id="7" idx="4"/>
            <a:endCxn id="5" idx="7"/>
          </p:cNvCxnSpPr>
          <p:nvPr/>
        </p:nvCxnSpPr>
        <p:spPr>
          <a:xfrm flipH="1">
            <a:off x="1595653" y="3076575"/>
            <a:ext cx="914185" cy="996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0715B43-DC19-2949-3A7D-DB96FA4C4F6C}"/>
              </a:ext>
            </a:extLst>
          </p:cNvPr>
          <p:cNvCxnSpPr>
            <a:cxnSpLocks/>
            <a:stCxn id="5" idx="0"/>
            <a:endCxn id="7" idx="3"/>
          </p:cNvCxnSpPr>
          <p:nvPr/>
        </p:nvCxnSpPr>
        <p:spPr>
          <a:xfrm flipV="1">
            <a:off x="1147763" y="2937085"/>
            <a:ext cx="914184" cy="996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794967F-1D3E-A2A4-9CA0-22669C24EA9B}"/>
              </a:ext>
            </a:extLst>
          </p:cNvPr>
          <p:cNvSpPr txBox="1"/>
          <p:nvPr/>
        </p:nvSpPr>
        <p:spPr>
          <a:xfrm>
            <a:off x="3367195" y="1884402"/>
            <a:ext cx="81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E57333-0FA7-450A-FA3F-90327A65F841}"/>
              </a:ext>
            </a:extLst>
          </p:cNvPr>
          <p:cNvSpPr txBox="1"/>
          <p:nvPr/>
        </p:nvSpPr>
        <p:spPr>
          <a:xfrm>
            <a:off x="4295990" y="5111234"/>
            <a:ext cx="81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21FEBC-328A-B08C-F497-824151010746}"/>
              </a:ext>
            </a:extLst>
          </p:cNvPr>
          <p:cNvSpPr txBox="1"/>
          <p:nvPr/>
        </p:nvSpPr>
        <p:spPr>
          <a:xfrm>
            <a:off x="2229173" y="4482890"/>
            <a:ext cx="81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0.7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4EF452-6DA6-6393-94B5-CA38ABE58E3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1781175" y="4343400"/>
            <a:ext cx="1362075" cy="66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DBFD31D-9921-8325-FEE3-21B2347CCF33}"/>
              </a:ext>
            </a:extLst>
          </p:cNvPr>
          <p:cNvSpPr txBox="1"/>
          <p:nvPr/>
        </p:nvSpPr>
        <p:spPr>
          <a:xfrm>
            <a:off x="1825949" y="3584614"/>
            <a:ext cx="81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DCDC50-71D4-470A-EE89-D102AC3C3018}"/>
              </a:ext>
            </a:extLst>
          </p:cNvPr>
          <p:cNvSpPr txBox="1"/>
          <p:nvPr/>
        </p:nvSpPr>
        <p:spPr>
          <a:xfrm>
            <a:off x="1150683" y="3189633"/>
            <a:ext cx="81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7868FE5-424E-A1BD-0385-07D115D71F4F}"/>
              </a:ext>
            </a:extLst>
          </p:cNvPr>
          <p:cNvSpPr txBox="1"/>
          <p:nvPr/>
        </p:nvSpPr>
        <p:spPr>
          <a:xfrm>
            <a:off x="2582214" y="3500131"/>
            <a:ext cx="81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041537-8EA1-D3A8-95D2-B9E13C822A3A}"/>
              </a:ext>
            </a:extLst>
          </p:cNvPr>
          <p:cNvSpPr txBox="1"/>
          <p:nvPr/>
        </p:nvSpPr>
        <p:spPr>
          <a:xfrm>
            <a:off x="3181672" y="3066123"/>
            <a:ext cx="81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EFE15A-4EC9-A43E-3535-75DEB2466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9" y="5557837"/>
            <a:ext cx="36671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96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70A33-6C22-0796-9C5B-168895131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B2F69-1F51-1AA9-A04C-1930904E2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29" y="-262951"/>
            <a:ext cx="10515600" cy="1325563"/>
          </a:xfrm>
        </p:spPr>
        <p:txBody>
          <a:bodyPr/>
          <a:lstStyle/>
          <a:p>
            <a:r>
              <a:rPr lang="en-US" sz="4400" spc="-95"/>
              <a:t>Markov Chain </a:t>
            </a:r>
            <a:r>
              <a:rPr lang="en-US" sz="4400" spc="-95" dirty="0"/>
              <a:t>Inference </a:t>
            </a:r>
            <a:r>
              <a:rPr lang="en-US" sz="4400" spc="-95"/>
              <a:t>- Example</a:t>
            </a:r>
            <a:endParaRPr lang="en-US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5E2A02EB-956D-8105-D52A-4D3CC5039C5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7864930"/>
              </p:ext>
            </p:extLst>
          </p:nvPr>
        </p:nvGraphicFramePr>
        <p:xfrm>
          <a:off x="2415293" y="2166266"/>
          <a:ext cx="2414586" cy="288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876320999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2015142293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1351977309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9780558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EDD7B2-5E78-E3C7-83C4-053E64D88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074707"/>
              </p:ext>
            </p:extLst>
          </p:nvPr>
        </p:nvGraphicFramePr>
        <p:xfrm>
          <a:off x="5275324" y="1899526"/>
          <a:ext cx="2414586" cy="815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283749067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714200428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3294311973"/>
                    </a:ext>
                  </a:extLst>
                </a:gridCol>
              </a:tblGrid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31896941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37365926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5425013"/>
                  </a:ext>
                </a:extLst>
              </a:tr>
            </a:tbl>
          </a:graphicData>
        </a:graphic>
      </p:graphicFrame>
      <p:sp>
        <p:nvSpPr>
          <p:cNvPr id="7" name="Left Bracket 6">
            <a:extLst>
              <a:ext uri="{FF2B5EF4-FFF2-40B4-BE49-F238E27FC236}">
                <a16:creationId xmlns:a16="http://schemas.microsoft.com/office/drawing/2014/main" id="{A57C3E5C-7656-1EC6-F382-9F82C7B437F3}"/>
              </a:ext>
            </a:extLst>
          </p:cNvPr>
          <p:cNvSpPr/>
          <p:nvPr/>
        </p:nvSpPr>
        <p:spPr>
          <a:xfrm>
            <a:off x="5130355" y="1692753"/>
            <a:ext cx="200025" cy="122872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8541CC0C-C9D6-B1BA-D194-5128EAF5A746}"/>
              </a:ext>
            </a:extLst>
          </p:cNvPr>
          <p:cNvSpPr/>
          <p:nvPr/>
        </p:nvSpPr>
        <p:spPr>
          <a:xfrm>
            <a:off x="7659511" y="1687990"/>
            <a:ext cx="200024" cy="122872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EDCAAA26-499A-5EF7-E8DB-8170BA01D3CB}"/>
              </a:ext>
            </a:extLst>
          </p:cNvPr>
          <p:cNvSpPr/>
          <p:nvPr/>
        </p:nvSpPr>
        <p:spPr>
          <a:xfrm>
            <a:off x="4787151" y="2100345"/>
            <a:ext cx="99117" cy="43376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AC6875C8-D0E4-F998-A7B4-489A9F48966C}"/>
              </a:ext>
            </a:extLst>
          </p:cNvPr>
          <p:cNvSpPr/>
          <p:nvPr/>
        </p:nvSpPr>
        <p:spPr>
          <a:xfrm>
            <a:off x="2243691" y="2100345"/>
            <a:ext cx="99117" cy="42064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A9EFD-1579-CDFD-CEF5-DD528A9E97C4}"/>
              </a:ext>
            </a:extLst>
          </p:cNvPr>
          <p:cNvSpPr txBox="1"/>
          <p:nvPr/>
        </p:nvSpPr>
        <p:spPr>
          <a:xfrm>
            <a:off x="4862902" y="2179595"/>
            <a:ext cx="467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7D9C9E-F873-5BE1-AFE9-5F9B27953DBB}"/>
              </a:ext>
            </a:extLst>
          </p:cNvPr>
          <p:cNvSpPr txBox="1"/>
          <p:nvPr/>
        </p:nvSpPr>
        <p:spPr>
          <a:xfrm>
            <a:off x="8000873" y="2166266"/>
            <a:ext cx="467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</a:t>
            </a:r>
          </a:p>
        </p:txBody>
      </p:sp>
      <p:graphicFrame>
        <p:nvGraphicFramePr>
          <p:cNvPr id="16" name="Content Placeholder 13">
            <a:extLst>
              <a:ext uri="{FF2B5EF4-FFF2-40B4-BE49-F238E27FC236}">
                <a16:creationId xmlns:a16="http://schemas.microsoft.com/office/drawing/2014/main" id="{4EEBB192-CA4D-6737-FFFE-A7D2E57121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1961725"/>
              </p:ext>
            </p:extLst>
          </p:nvPr>
        </p:nvGraphicFramePr>
        <p:xfrm>
          <a:off x="8626597" y="2191028"/>
          <a:ext cx="2414586" cy="288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876320999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2015142293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1351977309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97805582"/>
                  </a:ext>
                </a:extLst>
              </a:tr>
            </a:tbl>
          </a:graphicData>
        </a:graphic>
      </p:graphicFrame>
      <p:sp>
        <p:nvSpPr>
          <p:cNvPr id="17" name="Right Bracket 16">
            <a:extLst>
              <a:ext uri="{FF2B5EF4-FFF2-40B4-BE49-F238E27FC236}">
                <a16:creationId xmlns:a16="http://schemas.microsoft.com/office/drawing/2014/main" id="{9D08F6D9-C4B3-7165-8DE1-F286BA2D29F3}"/>
              </a:ext>
            </a:extLst>
          </p:cNvPr>
          <p:cNvSpPr/>
          <p:nvPr/>
        </p:nvSpPr>
        <p:spPr>
          <a:xfrm>
            <a:off x="10998455" y="2125107"/>
            <a:ext cx="99117" cy="43376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E66A8A8-8FE6-B6AF-B0A7-83E393EF12FC}"/>
              </a:ext>
            </a:extLst>
          </p:cNvPr>
          <p:cNvSpPr/>
          <p:nvPr/>
        </p:nvSpPr>
        <p:spPr>
          <a:xfrm>
            <a:off x="8454995" y="2125107"/>
            <a:ext cx="99117" cy="42064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13">
            <a:extLst>
              <a:ext uri="{FF2B5EF4-FFF2-40B4-BE49-F238E27FC236}">
                <a16:creationId xmlns:a16="http://schemas.microsoft.com/office/drawing/2014/main" id="{E8C72473-D18C-401E-B7FC-92D4AE58DB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7436956"/>
              </p:ext>
            </p:extLst>
          </p:nvPr>
        </p:nvGraphicFramePr>
        <p:xfrm>
          <a:off x="2429150" y="3456336"/>
          <a:ext cx="2414586" cy="288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876320999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2015142293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1351977309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97805582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0A4C7CB-749C-2AD2-CAB6-3409557AC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019593"/>
              </p:ext>
            </p:extLst>
          </p:nvPr>
        </p:nvGraphicFramePr>
        <p:xfrm>
          <a:off x="5289181" y="3189596"/>
          <a:ext cx="2414586" cy="815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283749067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714200428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3294311973"/>
                    </a:ext>
                  </a:extLst>
                </a:gridCol>
              </a:tblGrid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31896941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37365926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5425013"/>
                  </a:ext>
                </a:extLst>
              </a:tr>
            </a:tbl>
          </a:graphicData>
        </a:graphic>
      </p:graphicFrame>
      <p:sp>
        <p:nvSpPr>
          <p:cNvPr id="21" name="Left Bracket 20">
            <a:extLst>
              <a:ext uri="{FF2B5EF4-FFF2-40B4-BE49-F238E27FC236}">
                <a16:creationId xmlns:a16="http://schemas.microsoft.com/office/drawing/2014/main" id="{099028F1-F345-B2B7-734B-5069639C27E9}"/>
              </a:ext>
            </a:extLst>
          </p:cNvPr>
          <p:cNvSpPr/>
          <p:nvPr/>
        </p:nvSpPr>
        <p:spPr>
          <a:xfrm>
            <a:off x="5144212" y="2982823"/>
            <a:ext cx="200025" cy="122872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ket 21">
            <a:extLst>
              <a:ext uri="{FF2B5EF4-FFF2-40B4-BE49-F238E27FC236}">
                <a16:creationId xmlns:a16="http://schemas.microsoft.com/office/drawing/2014/main" id="{4A5E7542-41AE-D4EB-3007-1CF55005A267}"/>
              </a:ext>
            </a:extLst>
          </p:cNvPr>
          <p:cNvSpPr/>
          <p:nvPr/>
        </p:nvSpPr>
        <p:spPr>
          <a:xfrm>
            <a:off x="7673368" y="2978060"/>
            <a:ext cx="200024" cy="122872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ket 22">
            <a:extLst>
              <a:ext uri="{FF2B5EF4-FFF2-40B4-BE49-F238E27FC236}">
                <a16:creationId xmlns:a16="http://schemas.microsoft.com/office/drawing/2014/main" id="{C7D574E4-7C54-1FA3-E0EB-9F57E1FA91D4}"/>
              </a:ext>
            </a:extLst>
          </p:cNvPr>
          <p:cNvSpPr/>
          <p:nvPr/>
        </p:nvSpPr>
        <p:spPr>
          <a:xfrm>
            <a:off x="4801008" y="3390415"/>
            <a:ext cx="99117" cy="43376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C2F54082-4DB1-4707-D8F5-713AF6A39E2D}"/>
              </a:ext>
            </a:extLst>
          </p:cNvPr>
          <p:cNvSpPr/>
          <p:nvPr/>
        </p:nvSpPr>
        <p:spPr>
          <a:xfrm>
            <a:off x="2257548" y="3390415"/>
            <a:ext cx="99117" cy="42064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D7C131-07C7-A3AC-FD42-64676247DD3C}"/>
              </a:ext>
            </a:extLst>
          </p:cNvPr>
          <p:cNvSpPr txBox="1"/>
          <p:nvPr/>
        </p:nvSpPr>
        <p:spPr>
          <a:xfrm>
            <a:off x="4876759" y="3469665"/>
            <a:ext cx="467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2E2CC5-88C4-877C-1EE1-A05F9A750871}"/>
              </a:ext>
            </a:extLst>
          </p:cNvPr>
          <p:cNvSpPr txBox="1"/>
          <p:nvPr/>
        </p:nvSpPr>
        <p:spPr>
          <a:xfrm>
            <a:off x="8014730" y="3456336"/>
            <a:ext cx="467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</a:t>
            </a:r>
          </a:p>
        </p:txBody>
      </p:sp>
      <p:graphicFrame>
        <p:nvGraphicFramePr>
          <p:cNvPr id="27" name="Content Placeholder 13">
            <a:extLst>
              <a:ext uri="{FF2B5EF4-FFF2-40B4-BE49-F238E27FC236}">
                <a16:creationId xmlns:a16="http://schemas.microsoft.com/office/drawing/2014/main" id="{A96C99BE-3A7E-28A9-3466-DF87822E82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4441354"/>
              </p:ext>
            </p:extLst>
          </p:nvPr>
        </p:nvGraphicFramePr>
        <p:xfrm>
          <a:off x="8640454" y="3481098"/>
          <a:ext cx="2414586" cy="288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876320999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2015142293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1351977309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0.41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97805582"/>
                  </a:ext>
                </a:extLst>
              </a:tr>
            </a:tbl>
          </a:graphicData>
        </a:graphic>
      </p:graphicFrame>
      <p:sp>
        <p:nvSpPr>
          <p:cNvPr id="28" name="Right Bracket 27">
            <a:extLst>
              <a:ext uri="{FF2B5EF4-FFF2-40B4-BE49-F238E27FC236}">
                <a16:creationId xmlns:a16="http://schemas.microsoft.com/office/drawing/2014/main" id="{6AFE7166-C617-4B0C-F643-DAB6458848D2}"/>
              </a:ext>
            </a:extLst>
          </p:cNvPr>
          <p:cNvSpPr/>
          <p:nvPr/>
        </p:nvSpPr>
        <p:spPr>
          <a:xfrm>
            <a:off x="11012312" y="3415177"/>
            <a:ext cx="99117" cy="43376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ket 28">
            <a:extLst>
              <a:ext uri="{FF2B5EF4-FFF2-40B4-BE49-F238E27FC236}">
                <a16:creationId xmlns:a16="http://schemas.microsoft.com/office/drawing/2014/main" id="{E4E7AC03-9423-62DC-9864-F47BBA096A1B}"/>
              </a:ext>
            </a:extLst>
          </p:cNvPr>
          <p:cNvSpPr/>
          <p:nvPr/>
        </p:nvSpPr>
        <p:spPr>
          <a:xfrm>
            <a:off x="8468852" y="3415177"/>
            <a:ext cx="99117" cy="42064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Content Placeholder 13">
            <a:extLst>
              <a:ext uri="{FF2B5EF4-FFF2-40B4-BE49-F238E27FC236}">
                <a16:creationId xmlns:a16="http://schemas.microsoft.com/office/drawing/2014/main" id="{CDB802AA-B70E-A149-3110-53BA885865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7509081"/>
              </p:ext>
            </p:extLst>
          </p:nvPr>
        </p:nvGraphicFramePr>
        <p:xfrm>
          <a:off x="2386422" y="4727655"/>
          <a:ext cx="2414586" cy="288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876320999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2015142293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1351977309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0.41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97805582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CCD74166-651D-0A18-D818-72250781C7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810038"/>
              </p:ext>
            </p:extLst>
          </p:nvPr>
        </p:nvGraphicFramePr>
        <p:xfrm>
          <a:off x="5246453" y="4460915"/>
          <a:ext cx="2414586" cy="815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283749067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714200428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3294311973"/>
                    </a:ext>
                  </a:extLst>
                </a:gridCol>
              </a:tblGrid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31896941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37365926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5425013"/>
                  </a:ext>
                </a:extLst>
              </a:tr>
            </a:tbl>
          </a:graphicData>
        </a:graphic>
      </p:graphicFrame>
      <p:sp>
        <p:nvSpPr>
          <p:cNvPr id="33" name="Left Bracket 32">
            <a:extLst>
              <a:ext uri="{FF2B5EF4-FFF2-40B4-BE49-F238E27FC236}">
                <a16:creationId xmlns:a16="http://schemas.microsoft.com/office/drawing/2014/main" id="{D02E50C2-1B4F-BDD3-2B60-DF30428D1BD3}"/>
              </a:ext>
            </a:extLst>
          </p:cNvPr>
          <p:cNvSpPr/>
          <p:nvPr/>
        </p:nvSpPr>
        <p:spPr>
          <a:xfrm>
            <a:off x="5101484" y="4317940"/>
            <a:ext cx="200025" cy="122872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CA874F46-D466-DECB-F8EC-23683A7D2EA1}"/>
              </a:ext>
            </a:extLst>
          </p:cNvPr>
          <p:cNvSpPr/>
          <p:nvPr/>
        </p:nvSpPr>
        <p:spPr>
          <a:xfrm>
            <a:off x="7630640" y="4313177"/>
            <a:ext cx="200024" cy="122872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ket 34">
            <a:extLst>
              <a:ext uri="{FF2B5EF4-FFF2-40B4-BE49-F238E27FC236}">
                <a16:creationId xmlns:a16="http://schemas.microsoft.com/office/drawing/2014/main" id="{CF1A5554-7E0C-0720-BF78-98716CB80B36}"/>
              </a:ext>
            </a:extLst>
          </p:cNvPr>
          <p:cNvSpPr/>
          <p:nvPr/>
        </p:nvSpPr>
        <p:spPr>
          <a:xfrm>
            <a:off x="4758280" y="4661734"/>
            <a:ext cx="99117" cy="43376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E0504DD2-6FBE-7425-94BE-3D23217ED2DB}"/>
              </a:ext>
            </a:extLst>
          </p:cNvPr>
          <p:cNvSpPr/>
          <p:nvPr/>
        </p:nvSpPr>
        <p:spPr>
          <a:xfrm>
            <a:off x="2214820" y="4661734"/>
            <a:ext cx="99117" cy="42064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B5A471-E63B-0B50-ACF3-9B444BD65F2E}"/>
              </a:ext>
            </a:extLst>
          </p:cNvPr>
          <p:cNvSpPr txBox="1"/>
          <p:nvPr/>
        </p:nvSpPr>
        <p:spPr>
          <a:xfrm>
            <a:off x="4834031" y="4740984"/>
            <a:ext cx="467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CDBBB4-8A27-8DCD-FABB-7421DCE2F470}"/>
              </a:ext>
            </a:extLst>
          </p:cNvPr>
          <p:cNvSpPr txBox="1"/>
          <p:nvPr/>
        </p:nvSpPr>
        <p:spPr>
          <a:xfrm>
            <a:off x="7972002" y="4727655"/>
            <a:ext cx="467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</a:t>
            </a:r>
          </a:p>
        </p:txBody>
      </p:sp>
      <p:graphicFrame>
        <p:nvGraphicFramePr>
          <p:cNvPr id="39" name="Content Placeholder 13">
            <a:extLst>
              <a:ext uri="{FF2B5EF4-FFF2-40B4-BE49-F238E27FC236}">
                <a16:creationId xmlns:a16="http://schemas.microsoft.com/office/drawing/2014/main" id="{F3057AA2-A8E7-60EC-75B0-412BBE4210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3942777"/>
              </p:ext>
            </p:extLst>
          </p:nvPr>
        </p:nvGraphicFramePr>
        <p:xfrm>
          <a:off x="8597726" y="4752417"/>
          <a:ext cx="2414586" cy="288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876320999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2015142293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1351977309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0.34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97805582"/>
                  </a:ext>
                </a:extLst>
              </a:tr>
            </a:tbl>
          </a:graphicData>
        </a:graphic>
      </p:graphicFrame>
      <p:sp>
        <p:nvSpPr>
          <p:cNvPr id="40" name="Right Bracket 39">
            <a:extLst>
              <a:ext uri="{FF2B5EF4-FFF2-40B4-BE49-F238E27FC236}">
                <a16:creationId xmlns:a16="http://schemas.microsoft.com/office/drawing/2014/main" id="{06E592E6-FA2D-390B-2833-6258AC670049}"/>
              </a:ext>
            </a:extLst>
          </p:cNvPr>
          <p:cNvSpPr/>
          <p:nvPr/>
        </p:nvSpPr>
        <p:spPr>
          <a:xfrm>
            <a:off x="10969584" y="4686496"/>
            <a:ext cx="99117" cy="43376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B1F8923F-3D5F-031E-940D-18E8820425AF}"/>
              </a:ext>
            </a:extLst>
          </p:cNvPr>
          <p:cNvSpPr/>
          <p:nvPr/>
        </p:nvSpPr>
        <p:spPr>
          <a:xfrm>
            <a:off x="8426124" y="4686496"/>
            <a:ext cx="99117" cy="42064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646DBB-EFA5-5692-5516-ED5F86E5F8D9}"/>
              </a:ext>
            </a:extLst>
          </p:cNvPr>
          <p:cNvSpPr txBox="1"/>
          <p:nvPr/>
        </p:nvSpPr>
        <p:spPr>
          <a:xfrm>
            <a:off x="1235881" y="2102877"/>
            <a:ext cx="695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</a:t>
            </a:r>
            <a:r>
              <a:rPr lang="en-US" sz="1100"/>
              <a:t>0</a:t>
            </a:r>
            <a:r>
              <a:rPr lang="en-US"/>
              <a:t> A </a:t>
            </a:r>
            <a:r>
              <a:rPr lang="en-US" dirty="0"/>
              <a:t>=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885C0F-6076-E8D6-87B8-B4D768151A46}"/>
              </a:ext>
            </a:extLst>
          </p:cNvPr>
          <p:cNvSpPr txBox="1"/>
          <p:nvPr/>
        </p:nvSpPr>
        <p:spPr>
          <a:xfrm>
            <a:off x="1193349" y="3433430"/>
            <a:ext cx="695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</a:t>
            </a:r>
            <a:r>
              <a:rPr lang="en-US" sz="1100"/>
              <a:t>1</a:t>
            </a:r>
            <a:r>
              <a:rPr lang="en-US"/>
              <a:t> A </a:t>
            </a:r>
            <a:r>
              <a:rPr lang="en-US" dirty="0"/>
              <a:t>=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9A5749-5DBC-1480-CA8D-BA766E6CE344}"/>
              </a:ext>
            </a:extLst>
          </p:cNvPr>
          <p:cNvSpPr txBox="1"/>
          <p:nvPr/>
        </p:nvSpPr>
        <p:spPr>
          <a:xfrm>
            <a:off x="1193349" y="4670034"/>
            <a:ext cx="695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</a:t>
            </a:r>
            <a:r>
              <a:rPr lang="en-US" sz="1100"/>
              <a:t>2</a:t>
            </a:r>
            <a:r>
              <a:rPr lang="en-US"/>
              <a:t> A </a:t>
            </a:r>
            <a:r>
              <a:rPr lang="en-US" dirty="0"/>
              <a:t>= </a:t>
            </a:r>
          </a:p>
        </p:txBody>
      </p:sp>
      <p:graphicFrame>
        <p:nvGraphicFramePr>
          <p:cNvPr id="46" name="Content Placeholder 13">
            <a:extLst>
              <a:ext uri="{FF2B5EF4-FFF2-40B4-BE49-F238E27FC236}">
                <a16:creationId xmlns:a16="http://schemas.microsoft.com/office/drawing/2014/main" id="{3B48D131-CFBC-6E35-7401-867918AD2A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7045299"/>
              </p:ext>
            </p:extLst>
          </p:nvPr>
        </p:nvGraphicFramePr>
        <p:xfrm>
          <a:off x="2372761" y="1042667"/>
          <a:ext cx="2414586" cy="288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876320999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2015142293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1351977309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97805582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9CA91C13-BDF1-C446-AE73-617A302F2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830917"/>
              </p:ext>
            </p:extLst>
          </p:nvPr>
        </p:nvGraphicFramePr>
        <p:xfrm>
          <a:off x="8552667" y="562377"/>
          <a:ext cx="2414586" cy="815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283749067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714200428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3294311973"/>
                    </a:ext>
                  </a:extLst>
                </a:gridCol>
              </a:tblGrid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31896941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37365926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5425013"/>
                  </a:ext>
                </a:extLst>
              </a:tr>
            </a:tbl>
          </a:graphicData>
        </a:graphic>
      </p:graphicFrame>
      <p:sp>
        <p:nvSpPr>
          <p:cNvPr id="48" name="Left Bracket 47">
            <a:extLst>
              <a:ext uri="{FF2B5EF4-FFF2-40B4-BE49-F238E27FC236}">
                <a16:creationId xmlns:a16="http://schemas.microsoft.com/office/drawing/2014/main" id="{45B23D58-5034-A3A7-CB38-F84854F10C72}"/>
              </a:ext>
            </a:extLst>
          </p:cNvPr>
          <p:cNvSpPr/>
          <p:nvPr/>
        </p:nvSpPr>
        <p:spPr>
          <a:xfrm>
            <a:off x="8407698" y="355604"/>
            <a:ext cx="200025" cy="122872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Bracket 48">
            <a:extLst>
              <a:ext uri="{FF2B5EF4-FFF2-40B4-BE49-F238E27FC236}">
                <a16:creationId xmlns:a16="http://schemas.microsoft.com/office/drawing/2014/main" id="{A2D23BDC-CC8C-BC63-4710-601F4E2DEB16}"/>
              </a:ext>
            </a:extLst>
          </p:cNvPr>
          <p:cNvSpPr/>
          <p:nvPr/>
        </p:nvSpPr>
        <p:spPr>
          <a:xfrm>
            <a:off x="10936854" y="350841"/>
            <a:ext cx="200024" cy="122872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ket 49">
            <a:extLst>
              <a:ext uri="{FF2B5EF4-FFF2-40B4-BE49-F238E27FC236}">
                <a16:creationId xmlns:a16="http://schemas.microsoft.com/office/drawing/2014/main" id="{45CB085F-D7FD-41BF-D4B8-86EF25934995}"/>
              </a:ext>
            </a:extLst>
          </p:cNvPr>
          <p:cNvSpPr/>
          <p:nvPr/>
        </p:nvSpPr>
        <p:spPr>
          <a:xfrm>
            <a:off x="4744619" y="976746"/>
            <a:ext cx="99117" cy="43376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75AFDBC4-853E-6D92-0430-30968E12C25B}"/>
              </a:ext>
            </a:extLst>
          </p:cNvPr>
          <p:cNvSpPr/>
          <p:nvPr/>
        </p:nvSpPr>
        <p:spPr>
          <a:xfrm>
            <a:off x="2201159" y="976746"/>
            <a:ext cx="99117" cy="42064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297794-D07B-5642-F27E-88CBFB0BA1E9}"/>
              </a:ext>
            </a:extLst>
          </p:cNvPr>
          <p:cNvSpPr txBox="1"/>
          <p:nvPr/>
        </p:nvSpPr>
        <p:spPr>
          <a:xfrm>
            <a:off x="7685265" y="843575"/>
            <a:ext cx="652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 </a:t>
            </a:r>
            <a:r>
              <a:rPr lang="en-US" dirty="0"/>
              <a:t>=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F0AA15-EBB2-C9D3-F6A7-500C1A11FC30}"/>
              </a:ext>
            </a:extLst>
          </p:cNvPr>
          <p:cNvSpPr txBox="1"/>
          <p:nvPr/>
        </p:nvSpPr>
        <p:spPr>
          <a:xfrm>
            <a:off x="1193349" y="1002806"/>
            <a:ext cx="1582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</a:t>
            </a:r>
            <a:r>
              <a:rPr lang="en-US" sz="1100" dirty="0"/>
              <a:t>0</a:t>
            </a:r>
            <a:r>
              <a:rPr lang="en-US" dirty="0"/>
              <a:t> =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BA02F7-1203-3322-DEF0-B50CFB9DE68C}"/>
              </a:ext>
            </a:extLst>
          </p:cNvPr>
          <p:cNvSpPr txBox="1"/>
          <p:nvPr/>
        </p:nvSpPr>
        <p:spPr>
          <a:xfrm>
            <a:off x="2860476" y="638351"/>
            <a:ext cx="1582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Initial State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3BB9C5-2376-AAAF-EB02-AA598885347F}"/>
              </a:ext>
            </a:extLst>
          </p:cNvPr>
          <p:cNvSpPr txBox="1"/>
          <p:nvPr/>
        </p:nvSpPr>
        <p:spPr>
          <a:xfrm>
            <a:off x="8848596" y="199178"/>
            <a:ext cx="2206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Transition Matrix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9BB6B3-3A81-8237-5B27-017383949832}"/>
              </a:ext>
            </a:extLst>
          </p:cNvPr>
          <p:cNvSpPr txBox="1"/>
          <p:nvPr/>
        </p:nvSpPr>
        <p:spPr>
          <a:xfrm>
            <a:off x="8291199" y="1706746"/>
            <a:ext cx="3389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Probabilities </a:t>
            </a:r>
            <a:r>
              <a:rPr lang="en-US" dirty="0">
                <a:solidFill>
                  <a:srgbClr val="C00000"/>
                </a:solidFill>
              </a:rPr>
              <a:t>for First Drink (1)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BA5BE92-539C-0723-B5D0-CE281E5ED07F}"/>
              </a:ext>
            </a:extLst>
          </p:cNvPr>
          <p:cNvSpPr txBox="1"/>
          <p:nvPr/>
        </p:nvSpPr>
        <p:spPr>
          <a:xfrm>
            <a:off x="8152988" y="2996206"/>
            <a:ext cx="3389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Probabilities </a:t>
            </a:r>
            <a:r>
              <a:rPr lang="en-US" dirty="0">
                <a:solidFill>
                  <a:srgbClr val="C00000"/>
                </a:solidFill>
              </a:rPr>
              <a:t>for Second Drink (2)</a:t>
            </a:r>
          </a:p>
        </p:txBody>
      </p:sp>
      <p:graphicFrame>
        <p:nvGraphicFramePr>
          <p:cNvPr id="60" name="Content Placeholder 13">
            <a:extLst>
              <a:ext uri="{FF2B5EF4-FFF2-40B4-BE49-F238E27FC236}">
                <a16:creationId xmlns:a16="http://schemas.microsoft.com/office/drawing/2014/main" id="{F0EB0D4E-CF29-DF3F-EF6A-D6E1264226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9465612"/>
              </p:ext>
            </p:extLst>
          </p:nvPr>
        </p:nvGraphicFramePr>
        <p:xfrm>
          <a:off x="2347436" y="6081549"/>
          <a:ext cx="2414586" cy="288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876320999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2015142293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1351977309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0.34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97805582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1D423BB3-A99B-ED99-019F-5B078E813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47443"/>
              </p:ext>
            </p:extLst>
          </p:nvPr>
        </p:nvGraphicFramePr>
        <p:xfrm>
          <a:off x="5207467" y="5814809"/>
          <a:ext cx="2414586" cy="815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283749067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714200428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3294311973"/>
                    </a:ext>
                  </a:extLst>
                </a:gridCol>
              </a:tblGrid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31896941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37365926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5425013"/>
                  </a:ext>
                </a:extLst>
              </a:tr>
            </a:tbl>
          </a:graphicData>
        </a:graphic>
      </p:graphicFrame>
      <p:sp>
        <p:nvSpPr>
          <p:cNvPr id="62" name="Left Bracket 61">
            <a:extLst>
              <a:ext uri="{FF2B5EF4-FFF2-40B4-BE49-F238E27FC236}">
                <a16:creationId xmlns:a16="http://schemas.microsoft.com/office/drawing/2014/main" id="{50BCACD8-1FBF-1412-0102-F1E03A51B254}"/>
              </a:ext>
            </a:extLst>
          </p:cNvPr>
          <p:cNvSpPr/>
          <p:nvPr/>
        </p:nvSpPr>
        <p:spPr>
          <a:xfrm>
            <a:off x="5062498" y="5608036"/>
            <a:ext cx="200025" cy="122872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Bracket 62">
            <a:extLst>
              <a:ext uri="{FF2B5EF4-FFF2-40B4-BE49-F238E27FC236}">
                <a16:creationId xmlns:a16="http://schemas.microsoft.com/office/drawing/2014/main" id="{E4DC6F1F-3034-08B5-3456-6D828ABD854B}"/>
              </a:ext>
            </a:extLst>
          </p:cNvPr>
          <p:cNvSpPr/>
          <p:nvPr/>
        </p:nvSpPr>
        <p:spPr>
          <a:xfrm>
            <a:off x="7591654" y="5603273"/>
            <a:ext cx="200024" cy="122872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Bracket 63">
            <a:extLst>
              <a:ext uri="{FF2B5EF4-FFF2-40B4-BE49-F238E27FC236}">
                <a16:creationId xmlns:a16="http://schemas.microsoft.com/office/drawing/2014/main" id="{8A4F04FE-CA79-EEC0-747A-82E3F16045EB}"/>
              </a:ext>
            </a:extLst>
          </p:cNvPr>
          <p:cNvSpPr/>
          <p:nvPr/>
        </p:nvSpPr>
        <p:spPr>
          <a:xfrm>
            <a:off x="4719294" y="6015628"/>
            <a:ext cx="99117" cy="43376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eft Bracket 64">
            <a:extLst>
              <a:ext uri="{FF2B5EF4-FFF2-40B4-BE49-F238E27FC236}">
                <a16:creationId xmlns:a16="http://schemas.microsoft.com/office/drawing/2014/main" id="{81E47273-C383-4B12-F1BB-7210686C7003}"/>
              </a:ext>
            </a:extLst>
          </p:cNvPr>
          <p:cNvSpPr/>
          <p:nvPr/>
        </p:nvSpPr>
        <p:spPr>
          <a:xfrm>
            <a:off x="2175834" y="6015628"/>
            <a:ext cx="99117" cy="42064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A8B78F-9693-061A-50F1-D785B3DF4257}"/>
              </a:ext>
            </a:extLst>
          </p:cNvPr>
          <p:cNvSpPr txBox="1"/>
          <p:nvPr/>
        </p:nvSpPr>
        <p:spPr>
          <a:xfrm>
            <a:off x="4795045" y="6094878"/>
            <a:ext cx="467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2A83323-58F8-C8E4-AF40-511AC53CB25E}"/>
              </a:ext>
            </a:extLst>
          </p:cNvPr>
          <p:cNvSpPr txBox="1"/>
          <p:nvPr/>
        </p:nvSpPr>
        <p:spPr>
          <a:xfrm>
            <a:off x="7933016" y="6081549"/>
            <a:ext cx="467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</a:t>
            </a:r>
          </a:p>
        </p:txBody>
      </p:sp>
      <p:graphicFrame>
        <p:nvGraphicFramePr>
          <p:cNvPr id="68" name="Content Placeholder 13">
            <a:extLst>
              <a:ext uri="{FF2B5EF4-FFF2-40B4-BE49-F238E27FC236}">
                <a16:creationId xmlns:a16="http://schemas.microsoft.com/office/drawing/2014/main" id="{965BC5C3-8F4A-CD5F-4A9B-82DF17F95B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771527"/>
              </p:ext>
            </p:extLst>
          </p:nvPr>
        </p:nvGraphicFramePr>
        <p:xfrm>
          <a:off x="8558740" y="6106311"/>
          <a:ext cx="2414586" cy="288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876320999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2015142293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1351977309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</a:rPr>
                        <a:t>0.35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97805582"/>
                  </a:ext>
                </a:extLst>
              </a:tr>
            </a:tbl>
          </a:graphicData>
        </a:graphic>
      </p:graphicFrame>
      <p:sp>
        <p:nvSpPr>
          <p:cNvPr id="69" name="Right Bracket 68">
            <a:extLst>
              <a:ext uri="{FF2B5EF4-FFF2-40B4-BE49-F238E27FC236}">
                <a16:creationId xmlns:a16="http://schemas.microsoft.com/office/drawing/2014/main" id="{9F49D4C9-30F9-01A1-DD44-8A9B8ACF4FC3}"/>
              </a:ext>
            </a:extLst>
          </p:cNvPr>
          <p:cNvSpPr/>
          <p:nvPr/>
        </p:nvSpPr>
        <p:spPr>
          <a:xfrm>
            <a:off x="10930598" y="6040390"/>
            <a:ext cx="99117" cy="43376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Left Bracket 69">
            <a:extLst>
              <a:ext uri="{FF2B5EF4-FFF2-40B4-BE49-F238E27FC236}">
                <a16:creationId xmlns:a16="http://schemas.microsoft.com/office/drawing/2014/main" id="{C0F43AA7-78EB-5BE5-3152-437642CB0766}"/>
              </a:ext>
            </a:extLst>
          </p:cNvPr>
          <p:cNvSpPr/>
          <p:nvPr/>
        </p:nvSpPr>
        <p:spPr>
          <a:xfrm>
            <a:off x="8387138" y="6040390"/>
            <a:ext cx="99117" cy="42064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51F912B-73AA-F64E-CB06-3A808D3E6157}"/>
              </a:ext>
            </a:extLst>
          </p:cNvPr>
          <p:cNvSpPr txBox="1"/>
          <p:nvPr/>
        </p:nvSpPr>
        <p:spPr>
          <a:xfrm>
            <a:off x="1186262" y="6002661"/>
            <a:ext cx="832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</a:t>
            </a:r>
            <a:r>
              <a:rPr lang="en-US" sz="1100"/>
              <a:t>3</a:t>
            </a:r>
            <a:r>
              <a:rPr lang="en-US"/>
              <a:t> A </a:t>
            </a:r>
            <a:r>
              <a:rPr lang="en-US" dirty="0"/>
              <a:t>=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AB1A94-3C2D-F430-EAF3-EDDC5935D82E}"/>
              </a:ext>
            </a:extLst>
          </p:cNvPr>
          <p:cNvSpPr txBox="1"/>
          <p:nvPr/>
        </p:nvSpPr>
        <p:spPr>
          <a:xfrm>
            <a:off x="8166953" y="4284204"/>
            <a:ext cx="3389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Probabilities </a:t>
            </a:r>
            <a:r>
              <a:rPr lang="en-US" dirty="0">
                <a:solidFill>
                  <a:srgbClr val="C00000"/>
                </a:solidFill>
              </a:rPr>
              <a:t>for Third Drink (3)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007A80F-55FB-3C04-AB92-FBCEFE56DB59}"/>
              </a:ext>
            </a:extLst>
          </p:cNvPr>
          <p:cNvSpPr txBox="1"/>
          <p:nvPr/>
        </p:nvSpPr>
        <p:spPr>
          <a:xfrm>
            <a:off x="8110260" y="5583646"/>
            <a:ext cx="3389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Probabilities </a:t>
            </a:r>
            <a:r>
              <a:rPr lang="en-US" dirty="0">
                <a:solidFill>
                  <a:srgbClr val="C00000"/>
                </a:solidFill>
              </a:rPr>
              <a:t>for Fourth Drink (4)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3708AB-CF8A-0EA4-2CFB-A46D8B5ACD9E}"/>
              </a:ext>
            </a:extLst>
          </p:cNvPr>
          <p:cNvSpPr txBox="1"/>
          <p:nvPr/>
        </p:nvSpPr>
        <p:spPr>
          <a:xfrm>
            <a:off x="600813" y="2113029"/>
            <a:ext cx="1299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</a:t>
            </a:r>
            <a:r>
              <a:rPr lang="en-US" sz="1100" dirty="0"/>
              <a:t>1</a:t>
            </a:r>
            <a:r>
              <a:rPr lang="en-US" dirty="0"/>
              <a:t> =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7DD680-C4A5-6FFE-DB1B-648FAF510619}"/>
              </a:ext>
            </a:extLst>
          </p:cNvPr>
          <p:cNvSpPr txBox="1"/>
          <p:nvPr/>
        </p:nvSpPr>
        <p:spPr>
          <a:xfrm>
            <a:off x="539091" y="3445657"/>
            <a:ext cx="1299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</a:t>
            </a:r>
            <a:r>
              <a:rPr lang="en-US" sz="1100" dirty="0"/>
              <a:t>2</a:t>
            </a:r>
            <a:r>
              <a:rPr lang="en-US" dirty="0"/>
              <a:t> =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58FC84F-BDC6-6FE8-5706-693B7B1FAD0C}"/>
              </a:ext>
            </a:extLst>
          </p:cNvPr>
          <p:cNvSpPr txBox="1"/>
          <p:nvPr/>
        </p:nvSpPr>
        <p:spPr>
          <a:xfrm>
            <a:off x="507028" y="4669108"/>
            <a:ext cx="1299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</a:t>
            </a:r>
            <a:r>
              <a:rPr lang="en-US" sz="1100" dirty="0"/>
              <a:t>3</a:t>
            </a:r>
            <a:r>
              <a:rPr lang="en-US" dirty="0"/>
              <a:t> =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C93D63-77CB-7868-42D6-D6F8F6A74179}"/>
              </a:ext>
            </a:extLst>
          </p:cNvPr>
          <p:cNvSpPr txBox="1"/>
          <p:nvPr/>
        </p:nvSpPr>
        <p:spPr>
          <a:xfrm>
            <a:off x="474436" y="6028111"/>
            <a:ext cx="1299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</a:t>
            </a:r>
            <a:r>
              <a:rPr lang="en-US" sz="1100" dirty="0"/>
              <a:t>4</a:t>
            </a:r>
            <a:r>
              <a:rPr lang="en-US" dirty="0"/>
              <a:t>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4FD3C4-91B4-DA4D-2E2B-86407C05B71B}"/>
                  </a:ext>
                </a:extLst>
              </p:cNvPr>
              <p:cNvSpPr txBox="1"/>
              <p:nvPr/>
            </p:nvSpPr>
            <p:spPr>
              <a:xfrm>
                <a:off x="6147771" y="872260"/>
                <a:ext cx="18084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sSub>
                      <m:sSubPr>
                        <m:ctrlP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𝑌</m:t>
                        </m:r>
                      </m:e>
                      <m:sub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∣ </m:t>
                    </m:r>
                    <m:sSub>
                      <m:sSubPr>
                        <m:ctrlP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𝑌</m:t>
                        </m:r>
                      </m:e>
                      <m:sub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𝑡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−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sz="1800" dirty="0">
                    <a:ea typeface="ＭＳ Ｐゴシック" pitchFamily="34" charset="-128"/>
                  </a:rPr>
                  <a:t> </a:t>
                </a:r>
                <a:r>
                  <a:rPr lang="en-US" sz="1800" dirty="0">
                    <a:solidFill>
                      <a:srgbClr val="C00000"/>
                    </a:solidFill>
                    <a:ea typeface="ＭＳ Ｐゴシック" pitchFamily="34" charset="-128"/>
                    <a:sym typeface="Wingdings" panose="05000000000000000000" pitchFamily="2" charset="2"/>
                  </a:rPr>
                  <a:t></a:t>
                </a:r>
                <a:r>
                  <a:rPr lang="en-US" sz="1800" dirty="0">
                    <a:ea typeface="ＭＳ Ｐゴシック" pitchFamily="34" charset="-128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4FD3C4-91B4-DA4D-2E2B-86407C05B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771" y="872260"/>
                <a:ext cx="1808445" cy="369332"/>
              </a:xfrm>
              <a:prstGeom prst="rect">
                <a:avLst/>
              </a:prstGeom>
              <a:blipFill>
                <a:blip r:embed="rId2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2CFCCF-FB73-66AE-CC1C-1BFD25E894D9}"/>
                  </a:ext>
                </a:extLst>
              </p:cNvPr>
              <p:cNvSpPr txBox="1"/>
              <p:nvPr/>
            </p:nvSpPr>
            <p:spPr>
              <a:xfrm>
                <a:off x="202906" y="1025829"/>
                <a:ext cx="18084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sSub>
                      <m:sSubPr>
                        <m:ctrlP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sz="1800" dirty="0">
                    <a:ea typeface="ＭＳ Ｐゴシック" pitchFamily="34" charset="-128"/>
                  </a:rPr>
                  <a:t> </a:t>
                </a:r>
                <a:r>
                  <a:rPr lang="en-US" sz="1800" dirty="0">
                    <a:solidFill>
                      <a:srgbClr val="C00000"/>
                    </a:solidFill>
                    <a:ea typeface="ＭＳ Ｐゴシック" pitchFamily="34" charset="-128"/>
                    <a:sym typeface="Wingdings" panose="05000000000000000000" pitchFamily="2" charset="2"/>
                  </a:rPr>
                  <a:t></a:t>
                </a:r>
                <a:r>
                  <a:rPr lang="en-US" sz="1800" dirty="0">
                    <a:ea typeface="ＭＳ Ｐゴシック" pitchFamily="34" charset="-128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2CFCCF-FB73-66AE-CC1C-1BFD25E89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06" y="1025829"/>
                <a:ext cx="1808445" cy="369332"/>
              </a:xfrm>
              <a:prstGeom prst="rect">
                <a:avLst/>
              </a:prstGeom>
              <a:blipFill>
                <a:blip r:embed="rId3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E26BFAF-9588-9DD7-FD9F-8344EDE6F841}"/>
              </a:ext>
            </a:extLst>
          </p:cNvPr>
          <p:cNvSpPr txBox="1"/>
          <p:nvPr/>
        </p:nvSpPr>
        <p:spPr>
          <a:xfrm>
            <a:off x="8715300" y="6497186"/>
            <a:ext cx="2470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tea        coffee      water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60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676AB-B23C-AF40-A80C-0AFF9B7CA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 – Prediction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BBFAE-6F8E-A517-8BC4-45701D67B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6765"/>
            <a:ext cx="1122317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/>
              <a:t>Markov Chains </a:t>
            </a:r>
            <a:r>
              <a:rPr lang="en-US" sz="2600" dirty="0">
                <a:solidFill>
                  <a:srgbClr val="C00000"/>
                </a:solidFill>
              </a:rPr>
              <a:t>reduce the complexity </a:t>
            </a:r>
            <a:r>
              <a:rPr lang="en-US" sz="2600" dirty="0"/>
              <a:t>of the systems by Markov properties, still providing a reasonable </a:t>
            </a:r>
            <a:r>
              <a:rPr lang="en-US" sz="2600" dirty="0">
                <a:solidFill>
                  <a:srgbClr val="C00000"/>
                </a:solidFill>
              </a:rPr>
              <a:t>approximation</a:t>
            </a:r>
            <a:r>
              <a:rPr lang="en-US" sz="2600" dirty="0"/>
              <a:t> for many </a:t>
            </a:r>
            <a:r>
              <a:rPr lang="en-US" sz="2600" dirty="0">
                <a:solidFill>
                  <a:srgbClr val="C00000"/>
                </a:solidFill>
              </a:rPr>
              <a:t>real-world problems:</a:t>
            </a:r>
          </a:p>
          <a:p>
            <a:r>
              <a:rPr lang="en-US" sz="2600" dirty="0"/>
              <a:t>Provide a powerful mathematical framework for modeling systems that </a:t>
            </a:r>
            <a:r>
              <a:rPr lang="en-US" sz="2600" dirty="0">
                <a:solidFill>
                  <a:srgbClr val="C00000"/>
                </a:solidFill>
              </a:rPr>
              <a:t>evolve over time </a:t>
            </a:r>
            <a:r>
              <a:rPr lang="en-US" sz="2600" dirty="0"/>
              <a:t>with probabilistic transitions</a:t>
            </a:r>
          </a:p>
          <a:p>
            <a:r>
              <a:rPr lang="en-US" sz="2600" dirty="0"/>
              <a:t>A Markov chain is a probabilistic version of a </a:t>
            </a:r>
            <a:r>
              <a:rPr lang="en-US" sz="2600" dirty="0">
                <a:solidFill>
                  <a:srgbClr val="C00000"/>
                </a:solidFill>
              </a:rPr>
              <a:t>state machine </a:t>
            </a:r>
            <a:r>
              <a:rPr lang="en-US" sz="2600" dirty="0"/>
              <a:t>can model a </a:t>
            </a:r>
            <a:r>
              <a:rPr lang="en-US" sz="2600" dirty="0">
                <a:solidFill>
                  <a:srgbClr val="C00000"/>
                </a:solidFill>
              </a:rPr>
              <a:t>sequence of states </a:t>
            </a:r>
            <a:r>
              <a:rPr lang="en-US" sz="2600" dirty="0"/>
              <a:t>applicable in </a:t>
            </a:r>
            <a:r>
              <a:rPr lang="en-US" sz="2600" dirty="0">
                <a:solidFill>
                  <a:srgbClr val="C00000"/>
                </a:solidFill>
              </a:rPr>
              <a:t>robotics</a:t>
            </a:r>
            <a:r>
              <a:rPr lang="en-US" sz="2600" dirty="0"/>
              <a:t> and </a:t>
            </a:r>
            <a:r>
              <a:rPr lang="en-US" sz="2600" dirty="0">
                <a:solidFill>
                  <a:srgbClr val="C00000"/>
                </a:solidFill>
              </a:rPr>
              <a:t>RL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It supports two types of </a:t>
            </a:r>
            <a:r>
              <a:rPr lang="en-US" sz="2600" dirty="0">
                <a:solidFill>
                  <a:srgbClr val="C00000"/>
                </a:solidFill>
              </a:rPr>
              <a:t>predictions</a:t>
            </a:r>
            <a:r>
              <a:rPr lang="en-US" sz="2600" dirty="0"/>
              <a:t>:</a:t>
            </a:r>
          </a:p>
          <a:p>
            <a:r>
              <a:rPr lang="en-US" sz="2600" b="1" dirty="0"/>
              <a:t>Short-term behavior</a:t>
            </a:r>
            <a:r>
              <a:rPr lang="en-US" sz="2600" dirty="0"/>
              <a:t>: Predicting the </a:t>
            </a:r>
            <a:r>
              <a:rPr lang="en-US" sz="2600" dirty="0">
                <a:solidFill>
                  <a:srgbClr val="C00000"/>
                </a:solidFill>
              </a:rPr>
              <a:t>next states </a:t>
            </a:r>
            <a:endParaRPr lang="en-US" sz="2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Long-term behavior</a:t>
            </a:r>
            <a:r>
              <a:rPr lang="en-US" sz="2600" dirty="0"/>
              <a:t>: Finding </a:t>
            </a:r>
            <a:r>
              <a:rPr lang="en-US" sz="2600" dirty="0">
                <a:solidFill>
                  <a:srgbClr val="C00000"/>
                </a:solidFill>
              </a:rPr>
              <a:t>long-term state</a:t>
            </a:r>
            <a:r>
              <a:rPr lang="en-US" sz="2600" dirty="0"/>
              <a:t> of the system.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4282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EB8CCE-077E-FF22-808A-8CCFC6A70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026" y="3352798"/>
            <a:ext cx="4748018" cy="3337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6D4D0-95A7-805B-294C-05F18DA0D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Bayes </a:t>
            </a:r>
            <a:r>
              <a:rPr lang="en-US" dirty="0"/>
              <a:t>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9B3C2-2677-E383-1A1A-758E85816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064" y="1744946"/>
            <a:ext cx="11221335" cy="349749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1 .P(</a:t>
            </a:r>
            <a:r>
              <a:rPr lang="en-US" sz="2400" dirty="0" err="1"/>
              <a:t>x,y</a:t>
            </a:r>
            <a:r>
              <a:rPr lang="en-US" sz="2400" dirty="0"/>
              <a:t>) </a:t>
            </a:r>
            <a:r>
              <a:rPr lang="en-US" sz="2400"/>
              <a:t>= probability of happening </a:t>
            </a:r>
            <a:r>
              <a:rPr lang="en-US" sz="2400" dirty="0">
                <a:solidFill>
                  <a:srgbClr val="C00000"/>
                </a:solidFill>
              </a:rPr>
              <a:t>both</a:t>
            </a:r>
            <a:r>
              <a:rPr lang="en-US" sz="2400" dirty="0"/>
              <a:t> </a:t>
            </a:r>
            <a:r>
              <a:rPr lang="en-US" sz="2400"/>
              <a:t>x and </a:t>
            </a:r>
            <a:r>
              <a:rPr lang="en-US" sz="2400" dirty="0"/>
              <a:t>y </a:t>
            </a:r>
            <a:r>
              <a:rPr lang="en-US" sz="2400" dirty="0">
                <a:sym typeface="Wingdings" panose="05000000000000000000" pitchFamily="2" charset="2"/>
              </a:rPr>
              <a:t>  </a:t>
            </a:r>
            <a:r>
              <a:rPr lang="en-US" sz="2400" dirty="0"/>
              <a:t>P(</a:t>
            </a:r>
            <a:r>
              <a:rPr lang="en-US" sz="2400" dirty="0" err="1"/>
              <a:t>x,y</a:t>
            </a:r>
            <a:r>
              <a:rPr lang="en-US" sz="2400" dirty="0"/>
              <a:t>) = P(</a:t>
            </a:r>
            <a:r>
              <a:rPr lang="en-US" sz="2400" dirty="0" err="1"/>
              <a:t>y,x</a:t>
            </a:r>
            <a:r>
              <a:rPr lang="en-US" sz="2400" dirty="0"/>
              <a:t>)       [Symmetric]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Independent</a:t>
            </a:r>
            <a:r>
              <a:rPr lang="en-US" sz="2400" dirty="0"/>
              <a:t> x, y: (if there is </a:t>
            </a:r>
            <a:r>
              <a:rPr lang="en-US" sz="2400">
                <a:solidFill>
                  <a:srgbClr val="C00000"/>
                </a:solidFill>
              </a:rPr>
              <a:t>no relationship</a:t>
            </a:r>
            <a:r>
              <a:rPr lang="en-US" sz="2400"/>
              <a:t> between class and features </a:t>
            </a:r>
            <a:r>
              <a:rPr lang="en-US" sz="2400" dirty="0"/>
              <a:t>– modeling is not possible)</a:t>
            </a:r>
          </a:p>
          <a:p>
            <a:pPr marL="0" indent="0">
              <a:buNone/>
            </a:pPr>
            <a:r>
              <a:rPr lang="es-ES" sz="2400" dirty="0"/>
              <a:t>p(x, y) = p(x)*p(y)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 err="1">
                <a:solidFill>
                  <a:srgbClr val="C00000"/>
                </a:solidFill>
              </a:rPr>
              <a:t>Dependent</a:t>
            </a:r>
            <a:r>
              <a:rPr lang="es-ES" sz="2400" dirty="0"/>
              <a:t> </a:t>
            </a:r>
            <a:r>
              <a:rPr lang="en-US" sz="2400" dirty="0"/>
              <a:t> x, y</a:t>
            </a:r>
            <a:r>
              <a:rPr lang="es-ES" sz="2400" dirty="0"/>
              <a:t>: </a:t>
            </a:r>
            <a:r>
              <a:rPr lang="en-US" sz="2400" dirty="0"/>
              <a:t>(if there </a:t>
            </a:r>
            <a:r>
              <a:rPr lang="en-US" sz="2400"/>
              <a:t>is </a:t>
            </a:r>
            <a:r>
              <a:rPr lang="en-US" sz="2400">
                <a:solidFill>
                  <a:srgbClr val="C00000"/>
                </a:solidFill>
              </a:rPr>
              <a:t>a relationship</a:t>
            </a:r>
            <a:r>
              <a:rPr lang="en-US" sz="2400"/>
              <a:t> between class and features</a:t>
            </a:r>
            <a:r>
              <a:rPr lang="en-US" sz="2400" dirty="0"/>
              <a:t>)</a:t>
            </a:r>
            <a:endParaRPr lang="es-ES" sz="2400" dirty="0"/>
          </a:p>
          <a:p>
            <a:pPr marL="0" indent="0">
              <a:buNone/>
            </a:pPr>
            <a:r>
              <a:rPr lang="es-ES" sz="2400" dirty="0"/>
              <a:t>2. p(x, y) = p(</a:t>
            </a:r>
            <a:r>
              <a:rPr lang="es-ES" sz="2400" dirty="0" err="1"/>
              <a:t>x|y</a:t>
            </a:r>
            <a:r>
              <a:rPr lang="es-ES" sz="2400" dirty="0"/>
              <a:t>)*p(y</a:t>
            </a:r>
            <a:r>
              <a:rPr lang="es-ES" sz="2400"/>
              <a:t>)           </a:t>
            </a:r>
            <a:r>
              <a:rPr lang="es-ES" sz="2400">
                <a:solidFill>
                  <a:schemeClr val="accent1"/>
                </a:solidFill>
              </a:rPr>
              <a:t>conditional probability</a:t>
            </a:r>
            <a:endParaRPr lang="es-ES" sz="24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s-ES" sz="2400" dirty="0"/>
              <a:t>3. P(y, x) = p(</a:t>
            </a:r>
            <a:r>
              <a:rPr lang="es-ES" sz="2400" dirty="0" err="1"/>
              <a:t>y|x</a:t>
            </a:r>
            <a:r>
              <a:rPr lang="es-ES" sz="2400" dirty="0"/>
              <a:t>)*p(x)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/>
              <a:t>1,2,3 </a:t>
            </a:r>
            <a:r>
              <a:rPr lang="es-ES" sz="2400" dirty="0">
                <a:sym typeface="Wingdings" panose="05000000000000000000" pitchFamily="2" charset="2"/>
              </a:rPr>
              <a:t></a:t>
            </a:r>
            <a:r>
              <a:rPr lang="es-ES" sz="2400" dirty="0"/>
              <a:t> p(</a:t>
            </a:r>
            <a:r>
              <a:rPr lang="es-ES" sz="2400" dirty="0" err="1"/>
              <a:t>y|x</a:t>
            </a:r>
            <a:r>
              <a:rPr lang="es-ES" sz="2400" dirty="0"/>
              <a:t>)*p(x) = p(</a:t>
            </a:r>
            <a:r>
              <a:rPr lang="es-ES" sz="2400" dirty="0" err="1"/>
              <a:t>x|y</a:t>
            </a:r>
            <a:r>
              <a:rPr lang="es-ES" sz="2400" dirty="0"/>
              <a:t>)*p(y) </a:t>
            </a:r>
            <a:r>
              <a:rPr lang="es-ES" sz="2400" dirty="0">
                <a:sym typeface="Wingdings" panose="05000000000000000000" pitchFamily="2" charset="2"/>
              </a:rPr>
              <a:t> </a:t>
            </a:r>
            <a:r>
              <a:rPr lang="es-ES" sz="2400" dirty="0">
                <a:highlight>
                  <a:srgbClr val="FFFF00"/>
                </a:highlight>
              </a:rPr>
              <a:t>p(</a:t>
            </a:r>
            <a:r>
              <a:rPr lang="es-ES" sz="2400" dirty="0" err="1">
                <a:highlight>
                  <a:srgbClr val="FFFF00"/>
                </a:highlight>
              </a:rPr>
              <a:t>y|x</a:t>
            </a:r>
            <a:r>
              <a:rPr lang="es-ES" sz="2400" dirty="0">
                <a:highlight>
                  <a:srgbClr val="FFFF00"/>
                </a:highlight>
              </a:rPr>
              <a:t>) = p(</a:t>
            </a:r>
            <a:r>
              <a:rPr lang="es-ES" sz="2400" dirty="0" err="1">
                <a:highlight>
                  <a:srgbClr val="FFFF00"/>
                </a:highlight>
              </a:rPr>
              <a:t>x|y</a:t>
            </a:r>
            <a:r>
              <a:rPr lang="es-ES" sz="2400" dirty="0">
                <a:highlight>
                  <a:srgbClr val="FFFF00"/>
                </a:highlight>
              </a:rPr>
              <a:t>)*p(y)/ p(x)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26A50F-32C9-DD00-F7B4-3511D14E5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20" y="5420803"/>
            <a:ext cx="5324475" cy="12192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14981E6-B66C-57EB-AA76-816A16C7CBDF}"/>
              </a:ext>
            </a:extLst>
          </p:cNvPr>
          <p:cNvSpPr/>
          <p:nvPr/>
        </p:nvSpPr>
        <p:spPr>
          <a:xfrm>
            <a:off x="7036420" y="4829539"/>
            <a:ext cx="423746" cy="2564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94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B81E3F45-273D-78E9-E808-318D3A063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378" y="1703433"/>
            <a:ext cx="4783913" cy="35879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5E558-FDD0-6353-28E7-7D9F8E661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95"/>
              <a:t>Stationary (Steady) State</a:t>
            </a:r>
            <a:endParaRPr lang="en-US" spc="-9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0006E9-B978-20BA-3906-FF81A34CC10A}"/>
              </a:ext>
            </a:extLst>
          </p:cNvPr>
          <p:cNvSpPr txBox="1"/>
          <p:nvPr/>
        </p:nvSpPr>
        <p:spPr>
          <a:xfrm>
            <a:off x="620273" y="1767255"/>
            <a:ext cx="609621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Over time, the system </a:t>
            </a:r>
            <a:r>
              <a:rPr lang="en-US" sz="2400" dirty="0">
                <a:solidFill>
                  <a:srgbClr val="C00000"/>
                </a:solidFill>
              </a:rPr>
              <a:t>forgets</a:t>
            </a:r>
            <a:r>
              <a:rPr lang="en-US" sz="2400" dirty="0"/>
              <a:t> its initial state and </a:t>
            </a:r>
            <a:r>
              <a:rPr lang="en-US" sz="2400" dirty="0">
                <a:solidFill>
                  <a:srgbClr val="C00000"/>
                </a:solidFill>
              </a:rPr>
              <a:t>converges</a:t>
            </a:r>
            <a:r>
              <a:rPr lang="en-US" sz="2400" dirty="0"/>
              <a:t> to the stationary distribution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stationary distribution of a Markov chain remains </a:t>
            </a:r>
            <a:r>
              <a:rPr lang="en-US" sz="2400" dirty="0">
                <a:solidFill>
                  <a:srgbClr val="C00000"/>
                </a:solidFill>
              </a:rPr>
              <a:t>unchanged</a:t>
            </a:r>
            <a:r>
              <a:rPr lang="en-US" sz="2400" dirty="0"/>
              <a:t> in the Markov chain as time progresses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</a:t>
            </a:r>
            <a:r>
              <a:rPr lang="en-US" sz="2400" dirty="0">
                <a:solidFill>
                  <a:srgbClr val="C00000"/>
                </a:solidFill>
              </a:rPr>
              <a:t> long-term </a:t>
            </a:r>
            <a:r>
              <a:rPr lang="en-US" sz="2400" dirty="0"/>
              <a:t>probabilities of being in each state are given by the stationary distribution.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stationary state doesn’t depend on the starting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39FBC0-A5F6-C456-A933-88D5942DDBD2}"/>
              </a:ext>
            </a:extLst>
          </p:cNvPr>
          <p:cNvSpPr txBox="1"/>
          <p:nvPr/>
        </p:nvSpPr>
        <p:spPr>
          <a:xfrm>
            <a:off x="962257" y="5851377"/>
            <a:ext cx="10130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What are the </a:t>
            </a:r>
            <a:r>
              <a:rPr lang="en-US" sz="2400" dirty="0">
                <a:solidFill>
                  <a:srgbClr val="C00000"/>
                </a:solidFill>
              </a:rPr>
              <a:t>conditions </a:t>
            </a:r>
            <a:r>
              <a:rPr lang="en-US" sz="2400" dirty="0"/>
              <a:t>for a Markov chain to </a:t>
            </a:r>
            <a:r>
              <a:rPr lang="en-US" sz="2400" dirty="0">
                <a:solidFill>
                  <a:srgbClr val="C00000"/>
                </a:solidFill>
              </a:rPr>
              <a:t>converge</a:t>
            </a:r>
            <a:r>
              <a:rPr lang="en-US" sz="2400" dirty="0"/>
              <a:t> to the </a:t>
            </a:r>
            <a:r>
              <a:rPr lang="en-US" sz="2400" dirty="0">
                <a:solidFill>
                  <a:srgbClr val="C00000"/>
                </a:solidFill>
              </a:rPr>
              <a:t>steady state</a:t>
            </a:r>
            <a:r>
              <a:rPr lang="en-US" sz="2400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B807B-45C8-A3B3-A963-4B64C25B4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140" y="2418172"/>
            <a:ext cx="1186543" cy="202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14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80C28-7410-96DA-31C8-354C6B3CB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0A23D7-6669-1291-09BC-DA7A4F29E2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90892" y="3640158"/>
            <a:ext cx="4196895" cy="30829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BB742C-CC0A-F504-32BF-907C0AB05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59" y="134937"/>
            <a:ext cx="10515600" cy="1325563"/>
          </a:xfrm>
        </p:spPr>
        <p:txBody>
          <a:bodyPr/>
          <a:lstStyle/>
          <a:p>
            <a:pPr algn="ctr"/>
            <a:r>
              <a:rPr lang="en-US" spc="-95"/>
              <a:t>Absorbing Markov</a:t>
            </a:r>
            <a:endParaRPr lang="en-US" spc="-95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20486-5FA6-F932-782E-226484136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8644" y="3837582"/>
            <a:ext cx="2665664" cy="823912"/>
          </a:xfrm>
        </p:spPr>
        <p:txBody>
          <a:bodyPr>
            <a:normAutofit/>
          </a:bodyPr>
          <a:lstStyle/>
          <a:p>
            <a:r>
              <a:rPr lang="en-US" b="0">
                <a:solidFill>
                  <a:srgbClr val="C00000"/>
                </a:solidFill>
              </a:rPr>
              <a:t>State </a:t>
            </a:r>
            <a:r>
              <a:rPr lang="en-US" b="0" dirty="0">
                <a:solidFill>
                  <a:srgbClr val="C00000"/>
                </a:solidFill>
              </a:rPr>
              <a:t>2 </a:t>
            </a:r>
            <a:r>
              <a:rPr lang="en-US" b="0">
                <a:solidFill>
                  <a:srgbClr val="C00000"/>
                </a:solidFill>
              </a:rPr>
              <a:t>is absorbing </a:t>
            </a:r>
            <a:endParaRPr lang="en-US" b="0" dirty="0">
              <a:solidFill>
                <a:srgbClr val="C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F87F5B-8862-D366-67FD-83C2300621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229598" y="5896668"/>
            <a:ext cx="2906486" cy="7717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P(2,2) = 1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8BC882-8C8A-2E25-F8DA-991912EC99B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67034" y="3919552"/>
            <a:ext cx="4657725" cy="2314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BEEF76-06EB-F642-50EA-C31CBEE830EB}"/>
              </a:ext>
            </a:extLst>
          </p:cNvPr>
          <p:cNvSpPr txBox="1"/>
          <p:nvPr/>
        </p:nvSpPr>
        <p:spPr>
          <a:xfrm>
            <a:off x="271549" y="1098331"/>
            <a:ext cx="1189808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 Markov chain </a:t>
            </a:r>
            <a:r>
              <a:rPr lang="en-US" sz="2400" dirty="0"/>
              <a:t>does </a:t>
            </a:r>
            <a:r>
              <a:rPr lang="en-US" sz="2400" dirty="0">
                <a:solidFill>
                  <a:srgbClr val="C00000"/>
                </a:solidFill>
              </a:rPr>
              <a:t>not </a:t>
            </a:r>
            <a:r>
              <a:rPr lang="en-US" sz="2400">
                <a:solidFill>
                  <a:srgbClr val="C00000"/>
                </a:solidFill>
              </a:rPr>
              <a:t>converge</a:t>
            </a:r>
            <a:r>
              <a:rPr lang="en-US" sz="2400"/>
              <a:t> a steady-state </a:t>
            </a:r>
            <a:r>
              <a:rPr lang="en-US" sz="2400" dirty="0"/>
              <a:t>if it </a:t>
            </a:r>
            <a:r>
              <a:rPr lang="en-US" sz="2400"/>
              <a:t>is </a:t>
            </a:r>
            <a:r>
              <a:rPr lang="en-US" sz="2400">
                <a:solidFill>
                  <a:srgbClr val="C00000"/>
                </a:solidFill>
              </a:rPr>
              <a:t>absorbing</a:t>
            </a:r>
            <a:r>
              <a:rPr lang="en-US" sz="2400"/>
              <a:t> 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 state of a Markov chain is called an </a:t>
            </a:r>
            <a:r>
              <a:rPr lang="en-US" sz="2400">
                <a:solidFill>
                  <a:srgbClr val="C00000"/>
                </a:solidFill>
              </a:rPr>
              <a:t>absorbing</a:t>
            </a:r>
            <a:r>
              <a:rPr lang="en-US" sz="2400"/>
              <a:t> state </a:t>
            </a:r>
            <a:r>
              <a:rPr lang="en-US" sz="2400" dirty="0"/>
              <a:t>if, once </a:t>
            </a:r>
            <a:r>
              <a:rPr lang="en-US" sz="2400"/>
              <a:t>the Markov chains </a:t>
            </a:r>
            <a:r>
              <a:rPr lang="en-US" sz="2400" dirty="0"/>
              <a:t>enters </a:t>
            </a:r>
            <a:r>
              <a:rPr lang="en-US" sz="2400"/>
              <a:t>the state</a:t>
            </a:r>
            <a:r>
              <a:rPr lang="en-US" sz="2400" dirty="0"/>
              <a:t>, </a:t>
            </a:r>
            <a:r>
              <a:rPr lang="en-US" sz="2400"/>
              <a:t>it </a:t>
            </a:r>
            <a:r>
              <a:rPr lang="en-US" sz="2400">
                <a:solidFill>
                  <a:srgbClr val="C00000"/>
                </a:solidFill>
              </a:rPr>
              <a:t>remains </a:t>
            </a:r>
            <a:r>
              <a:rPr lang="en-US" sz="2400" dirty="0">
                <a:solidFill>
                  <a:srgbClr val="C00000"/>
                </a:solidFill>
              </a:rPr>
              <a:t>there forever</a:t>
            </a:r>
            <a:r>
              <a:rPr lang="en-US" sz="24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 Markov chain is called an absorbing chain </a:t>
            </a:r>
            <a:r>
              <a:rPr lang="en-US" sz="2400" dirty="0"/>
              <a:t>if: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en-US" sz="2400"/>
              <a:t>It has </a:t>
            </a:r>
            <a:r>
              <a:rPr lang="en-US" sz="2400">
                <a:solidFill>
                  <a:srgbClr val="C00000"/>
                </a:solidFill>
              </a:rPr>
              <a:t>at least one absorbing </a:t>
            </a:r>
            <a:r>
              <a:rPr lang="en-US" sz="2400"/>
              <a:t>state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 For </a:t>
            </a:r>
            <a:r>
              <a:rPr lang="en-US" sz="2400"/>
              <a:t>every state </a:t>
            </a:r>
            <a:r>
              <a:rPr lang="en-US" sz="2400" dirty="0"/>
              <a:t>in </a:t>
            </a:r>
            <a:r>
              <a:rPr lang="en-US" sz="2400"/>
              <a:t>the chain</a:t>
            </a:r>
            <a:r>
              <a:rPr lang="en-US" sz="2400" dirty="0"/>
              <a:t>, </a:t>
            </a:r>
            <a:r>
              <a:rPr lang="en-US" sz="2400"/>
              <a:t>the probability of reaching an absorbing state in a </a:t>
            </a:r>
            <a:r>
              <a:rPr lang="en-US" sz="2400" dirty="0"/>
              <a:t>finite number of steps is </a:t>
            </a:r>
            <a:r>
              <a:rPr lang="en-US" sz="2400" dirty="0">
                <a:solidFill>
                  <a:srgbClr val="C00000"/>
                </a:solidFill>
              </a:rPr>
              <a:t>nonzero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756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5F035-7468-5BE7-2464-E56FFA8A5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-95"/>
              <a:t>Periodic Markov</a:t>
            </a:r>
            <a:endParaRPr lang="en-US" spc="-95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5497F-D7A2-0941-F199-6067800BB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38" y="1575254"/>
            <a:ext cx="11223171" cy="4351338"/>
          </a:xfrm>
        </p:spPr>
        <p:txBody>
          <a:bodyPr>
            <a:normAutofit/>
          </a:bodyPr>
          <a:lstStyle/>
          <a:p>
            <a:r>
              <a:rPr lang="en-US" sz="2600"/>
              <a:t>A Markov chain </a:t>
            </a:r>
            <a:r>
              <a:rPr lang="en-US" sz="2600" dirty="0"/>
              <a:t>is </a:t>
            </a:r>
            <a:r>
              <a:rPr lang="en-US" sz="2600" dirty="0">
                <a:solidFill>
                  <a:srgbClr val="C00000"/>
                </a:solidFill>
              </a:rPr>
              <a:t>periodic</a:t>
            </a:r>
            <a:r>
              <a:rPr lang="en-US" sz="2600" dirty="0"/>
              <a:t> if there </a:t>
            </a:r>
            <a:r>
              <a:rPr lang="en-US" sz="2600"/>
              <a:t>exists a state </a:t>
            </a:r>
            <a:r>
              <a:rPr lang="en-US" sz="2600" dirty="0"/>
              <a:t>with period 𝑑&gt; 1</a:t>
            </a:r>
            <a:r>
              <a:rPr lang="en-US" sz="2600"/>
              <a:t>, meaning that </a:t>
            </a:r>
            <a:r>
              <a:rPr lang="en-US" sz="2600" dirty="0"/>
              <a:t>the </a:t>
            </a:r>
            <a:r>
              <a:rPr lang="en-US" sz="2600"/>
              <a:t>system can </a:t>
            </a:r>
            <a:r>
              <a:rPr lang="en-US" sz="2600" dirty="0"/>
              <a:t>only </a:t>
            </a:r>
            <a:r>
              <a:rPr lang="en-US" sz="2600" dirty="0">
                <a:solidFill>
                  <a:srgbClr val="C00000"/>
                </a:solidFill>
              </a:rPr>
              <a:t>return</a:t>
            </a:r>
            <a:r>
              <a:rPr lang="en-US" sz="2600" dirty="0"/>
              <a:t> to </a:t>
            </a:r>
            <a:r>
              <a:rPr lang="en-US" sz="2600"/>
              <a:t>the state </a:t>
            </a:r>
            <a:r>
              <a:rPr lang="en-US" sz="2600" dirty="0"/>
              <a:t>in </a:t>
            </a:r>
            <a:r>
              <a:rPr lang="en-US" sz="2600" dirty="0">
                <a:solidFill>
                  <a:srgbClr val="C00000"/>
                </a:solidFill>
              </a:rPr>
              <a:t>fixed </a:t>
            </a:r>
            <a:r>
              <a:rPr lang="en-US" sz="2600">
                <a:solidFill>
                  <a:srgbClr val="C00000"/>
                </a:solidFill>
              </a:rPr>
              <a:t>steps </a:t>
            </a:r>
            <a:r>
              <a:rPr lang="en-US" sz="2600"/>
              <a:t>that are </a:t>
            </a:r>
            <a:r>
              <a:rPr lang="en-US" sz="2600" dirty="0"/>
              <a:t>multiples of 𝑑.</a:t>
            </a:r>
          </a:p>
          <a:p>
            <a:r>
              <a:rPr lang="en-US" sz="2600" dirty="0"/>
              <a:t>This periodicity </a:t>
            </a:r>
            <a:r>
              <a:rPr lang="en-US" sz="2600">
                <a:solidFill>
                  <a:srgbClr val="C00000"/>
                </a:solidFill>
              </a:rPr>
              <a:t>prevents</a:t>
            </a:r>
            <a:r>
              <a:rPr lang="en-US" sz="2600"/>
              <a:t> probabilities </a:t>
            </a:r>
            <a:r>
              <a:rPr lang="en-US" sz="2600" dirty="0"/>
              <a:t>from </a:t>
            </a:r>
            <a:r>
              <a:rPr lang="en-US" sz="2600" dirty="0">
                <a:solidFill>
                  <a:srgbClr val="C00000"/>
                </a:solidFill>
              </a:rPr>
              <a:t>converging</a:t>
            </a:r>
            <a:r>
              <a:rPr lang="en-US" sz="2600" dirty="0"/>
              <a:t> </a:t>
            </a:r>
            <a:r>
              <a:rPr lang="en-US" sz="2600"/>
              <a:t>(steady) because </a:t>
            </a:r>
            <a:r>
              <a:rPr lang="en-US" sz="2600" dirty="0"/>
              <a:t>the system keeps </a:t>
            </a:r>
            <a:r>
              <a:rPr lang="en-US" sz="2600" dirty="0">
                <a:solidFill>
                  <a:srgbClr val="C00000"/>
                </a:solidFill>
              </a:rPr>
              <a:t>cycling</a:t>
            </a:r>
            <a:r>
              <a:rPr lang="en-US" sz="2600" dirty="0"/>
              <a:t> </a:t>
            </a:r>
            <a:r>
              <a:rPr lang="en-US" sz="2600"/>
              <a:t>through certain states in a </a:t>
            </a:r>
            <a:r>
              <a:rPr lang="en-US" sz="2600">
                <a:solidFill>
                  <a:srgbClr val="C00000"/>
                </a:solidFill>
              </a:rPr>
              <a:t>repetitive</a:t>
            </a:r>
            <a:r>
              <a:rPr lang="en-US" sz="2600"/>
              <a:t> manner</a:t>
            </a:r>
            <a:r>
              <a:rPr lang="en-US" sz="2600" dirty="0"/>
              <a:t>.</a:t>
            </a:r>
          </a:p>
        </p:txBody>
      </p:sp>
      <p:graphicFrame>
        <p:nvGraphicFramePr>
          <p:cNvPr id="4" name="Object 60">
            <a:extLst>
              <a:ext uri="{FF2B5EF4-FFF2-40B4-BE49-F238E27FC236}">
                <a16:creationId xmlns:a16="http://schemas.microsoft.com/office/drawing/2014/main" id="{1E0F641B-DF14-02A1-7C91-68E78F5560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170459"/>
              </p:ext>
            </p:extLst>
          </p:nvPr>
        </p:nvGraphicFramePr>
        <p:xfrm>
          <a:off x="7417637" y="3602605"/>
          <a:ext cx="3644289" cy="3255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rawing" r:id="rId2" imgW="1962280" imgH="1752765" progId="Canvas.Drawing.6">
                  <p:embed/>
                </p:oleObj>
              </mc:Choice>
              <mc:Fallback>
                <p:oleObj name="Drawing" r:id="rId2" imgW="1962280" imgH="1752765" progId="Canvas.Drawing.6">
                  <p:embed/>
                  <p:pic>
                    <p:nvPicPr>
                      <p:cNvPr id="4" name="Object 60">
                        <a:extLst>
                          <a:ext uri="{FF2B5EF4-FFF2-40B4-BE49-F238E27FC236}">
                            <a16:creationId xmlns:a16="http://schemas.microsoft.com/office/drawing/2014/main" id="{1E0F641B-DF14-02A1-7C91-68E78F5560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7637" y="3602605"/>
                        <a:ext cx="3644289" cy="32553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D49EF6F5-2CDD-439B-3E1D-60C6040B7B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120366"/>
              </p:ext>
            </p:extLst>
          </p:nvPr>
        </p:nvGraphicFramePr>
        <p:xfrm>
          <a:off x="838200" y="3670120"/>
          <a:ext cx="3799114" cy="301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rawing" r:id="rId4" imgW="3324533" imgH="2638517" progId="Canvas.Drawing.6">
                  <p:embed/>
                </p:oleObj>
              </mc:Choice>
              <mc:Fallback>
                <p:oleObj name="Drawing" r:id="rId4" imgW="3324533" imgH="2638517" progId="Canvas.Drawing.6">
                  <p:embed/>
                  <p:pic>
                    <p:nvPicPr>
                      <p:cNvPr id="5" name="Object 5">
                        <a:extLst>
                          <a:ext uri="{FF2B5EF4-FFF2-40B4-BE49-F238E27FC236}">
                            <a16:creationId xmlns:a16="http://schemas.microsoft.com/office/drawing/2014/main" id="{D49EF6F5-2CDD-439B-3E1D-60C6040B7B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670120"/>
                        <a:ext cx="3799114" cy="301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8749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6B86-5C4E-A28A-0ADA-54086EA7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Recurrent and Transient States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7A231-5C8C-1B86-41AE-3ADF3B456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62341"/>
            <a:ext cx="11076214" cy="4351338"/>
          </a:xfrm>
        </p:spPr>
        <p:txBody>
          <a:bodyPr>
            <a:normAutofit/>
          </a:bodyPr>
          <a:lstStyle/>
          <a:p>
            <a:r>
              <a:rPr lang="en-US" sz="2600"/>
              <a:t>A Markov chain </a:t>
            </a:r>
            <a:r>
              <a:rPr lang="en-US" sz="2600" dirty="0">
                <a:solidFill>
                  <a:srgbClr val="C00000"/>
                </a:solidFill>
              </a:rPr>
              <a:t>does not </a:t>
            </a:r>
            <a:r>
              <a:rPr lang="en-US" sz="2600">
                <a:solidFill>
                  <a:srgbClr val="C00000"/>
                </a:solidFill>
              </a:rPr>
              <a:t>converge </a:t>
            </a:r>
            <a:r>
              <a:rPr lang="en-US" sz="2600"/>
              <a:t>a steady state for </a:t>
            </a:r>
            <a:r>
              <a:rPr lang="en-US" sz="2600">
                <a:solidFill>
                  <a:srgbClr val="C00000"/>
                </a:solidFill>
              </a:rPr>
              <a:t>transient states</a:t>
            </a:r>
            <a:endParaRPr lang="en-US" sz="2600" dirty="0">
              <a:solidFill>
                <a:srgbClr val="C00000"/>
              </a:solidFill>
            </a:endParaRPr>
          </a:p>
          <a:p>
            <a:r>
              <a:rPr lang="en-US" sz="2600"/>
              <a:t>A state </a:t>
            </a:r>
            <a:r>
              <a:rPr lang="en-US" sz="2600" dirty="0"/>
              <a:t>is </a:t>
            </a:r>
            <a:r>
              <a:rPr lang="en-US" sz="2600" dirty="0">
                <a:solidFill>
                  <a:srgbClr val="C00000"/>
                </a:solidFill>
              </a:rPr>
              <a:t>recurrent</a:t>
            </a:r>
            <a:r>
              <a:rPr lang="en-US" sz="2600" dirty="0"/>
              <a:t> </a:t>
            </a:r>
            <a:r>
              <a:rPr lang="en-US" sz="2600"/>
              <a:t>if any possible path </a:t>
            </a:r>
            <a:r>
              <a:rPr lang="en-US" sz="2600" dirty="0"/>
              <a:t>from </a:t>
            </a:r>
            <a:r>
              <a:rPr lang="en-US" sz="2600"/>
              <a:t>the state, </a:t>
            </a:r>
            <a:r>
              <a:rPr lang="en-US" altLang="en-US" sz="2600"/>
              <a:t>can eventually </a:t>
            </a:r>
            <a:r>
              <a:rPr lang="en-US" altLang="en-US" sz="2600" dirty="0">
                <a:solidFill>
                  <a:srgbClr val="C00000"/>
                </a:solidFill>
              </a:rPr>
              <a:t>return</a:t>
            </a:r>
            <a:r>
              <a:rPr lang="en-US" altLang="en-US" sz="2600" dirty="0"/>
              <a:t> to </a:t>
            </a:r>
            <a:r>
              <a:rPr lang="en-US" altLang="en-US" sz="2600"/>
              <a:t>the state </a:t>
            </a:r>
            <a:r>
              <a:rPr lang="en-US" altLang="en-US" sz="2600" dirty="0"/>
              <a:t>within finite time</a:t>
            </a:r>
          </a:p>
          <a:p>
            <a:r>
              <a:rPr lang="en-US" sz="2600">
                <a:solidFill>
                  <a:srgbClr val="C00000"/>
                </a:solidFill>
              </a:rPr>
              <a:t>Transient</a:t>
            </a:r>
            <a:r>
              <a:rPr lang="en-US" sz="2600"/>
              <a:t> states are those that are </a:t>
            </a:r>
            <a:r>
              <a:rPr lang="en-US" sz="2600" dirty="0">
                <a:solidFill>
                  <a:srgbClr val="C00000"/>
                </a:solidFill>
              </a:rPr>
              <a:t>not recurrent</a:t>
            </a:r>
            <a:r>
              <a:rPr lang="en-US" sz="2600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74F8CC-CA7F-2686-2689-87FE04B4A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305" y="3646713"/>
            <a:ext cx="5238417" cy="30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73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0B036-3F38-87EC-871E-07B1D57A9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196F0-2867-79A1-113A-436DBA76A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-95"/>
              <a:t>Regular Markov</a:t>
            </a:r>
            <a:endParaRPr lang="en-US" spc="-95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06069-4F5E-D2C5-491A-7724EBB73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8407" y="2766709"/>
            <a:ext cx="5157787" cy="823912"/>
          </a:xfrm>
        </p:spPr>
        <p:txBody>
          <a:bodyPr/>
          <a:lstStyle/>
          <a:p>
            <a:r>
              <a:rPr lang="en-US"/>
              <a:t>Regular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D11117-F62E-3EAF-BBE3-A239C073AB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8357" y="3606999"/>
            <a:ext cx="5023493" cy="287010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6D95DC-2A7E-764B-2171-7DD679760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83765" y="2848902"/>
            <a:ext cx="5183188" cy="823912"/>
          </a:xfrm>
        </p:spPr>
        <p:txBody>
          <a:bodyPr/>
          <a:lstStyle/>
          <a:p>
            <a:r>
              <a:rPr lang="en-US"/>
              <a:t>Not regular 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B53BDB-7B06-9B79-DF8E-0B2985D3A1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6194" y="3755008"/>
            <a:ext cx="5282514" cy="2574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C5E958-28B7-66C0-0C4A-F64EA2916543}"/>
              </a:ext>
            </a:extLst>
          </p:cNvPr>
          <p:cNvSpPr txBox="1"/>
          <p:nvPr/>
        </p:nvSpPr>
        <p:spPr>
          <a:xfrm>
            <a:off x="422954" y="1511950"/>
            <a:ext cx="116819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 Markov chain may </a:t>
            </a:r>
            <a:r>
              <a:rPr lang="en-US" sz="2400">
                <a:solidFill>
                  <a:srgbClr val="C00000"/>
                </a:solidFill>
              </a:rPr>
              <a:t>not reach a steady-state </a:t>
            </a:r>
            <a:r>
              <a:rPr lang="en-US" sz="2400" dirty="0"/>
              <a:t>if </a:t>
            </a:r>
            <a:r>
              <a:rPr lang="en-US" sz="2400"/>
              <a:t>the chain has an </a:t>
            </a:r>
            <a:r>
              <a:rPr lang="en-US" altLang="en-US" sz="2400">
                <a:solidFill>
                  <a:srgbClr val="C00000"/>
                </a:solidFill>
              </a:rPr>
              <a:t>irregular</a:t>
            </a:r>
            <a:r>
              <a:rPr lang="en-US" altLang="en-US" sz="2400"/>
              <a:t> transition matrix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 Markov chain is a regular Markov chain </a:t>
            </a:r>
            <a:r>
              <a:rPr lang="en-US" sz="2400" dirty="0"/>
              <a:t>if some </a:t>
            </a:r>
            <a:r>
              <a:rPr lang="en-US" sz="2400" dirty="0">
                <a:solidFill>
                  <a:srgbClr val="C00000"/>
                </a:solidFill>
              </a:rPr>
              <a:t>power</a:t>
            </a:r>
            <a:r>
              <a:rPr lang="en-US" sz="2400" dirty="0"/>
              <a:t> of </a:t>
            </a:r>
            <a:r>
              <a:rPr lang="en-US" sz="2400"/>
              <a:t>the transition matrix has </a:t>
            </a:r>
            <a:r>
              <a:rPr lang="en-US" sz="2400" dirty="0"/>
              <a:t>only </a:t>
            </a:r>
            <a:r>
              <a:rPr lang="en-US" sz="2400" dirty="0">
                <a:solidFill>
                  <a:srgbClr val="C00000"/>
                </a:solidFill>
              </a:rPr>
              <a:t>positive</a:t>
            </a:r>
            <a:r>
              <a:rPr lang="en-US" sz="2400" dirty="0"/>
              <a:t> entries. So, it is possible </a:t>
            </a:r>
            <a:r>
              <a:rPr lang="en-US" sz="2400"/>
              <a:t>to </a:t>
            </a:r>
            <a:r>
              <a:rPr lang="en-US" sz="2400">
                <a:solidFill>
                  <a:srgbClr val="C00000"/>
                </a:solidFill>
              </a:rPr>
              <a:t>reach any state </a:t>
            </a:r>
            <a:r>
              <a:rPr lang="en-US" sz="2400"/>
              <a:t>from any other state in a </a:t>
            </a:r>
            <a:r>
              <a:rPr lang="en-US" sz="2400" dirty="0">
                <a:solidFill>
                  <a:srgbClr val="C00000"/>
                </a:solidFill>
              </a:rPr>
              <a:t>finite</a:t>
            </a:r>
            <a:r>
              <a:rPr lang="en-US" sz="2400" dirty="0"/>
              <a:t> number of steps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12B04B-A8DA-9310-D971-4C4F55B9DD0E}"/>
              </a:ext>
            </a:extLst>
          </p:cNvPr>
          <p:cNvSpPr/>
          <p:nvPr/>
        </p:nvSpPr>
        <p:spPr>
          <a:xfrm>
            <a:off x="8563942" y="5603573"/>
            <a:ext cx="359229" cy="69668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E1583D-BEDE-06E5-AD67-383F5F932E97}"/>
              </a:ext>
            </a:extLst>
          </p:cNvPr>
          <p:cNvSpPr/>
          <p:nvPr/>
        </p:nvSpPr>
        <p:spPr>
          <a:xfrm>
            <a:off x="6985514" y="5632403"/>
            <a:ext cx="359229" cy="69668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CA19EFF-BD04-4564-B532-A720242FA2EE}"/>
              </a:ext>
            </a:extLst>
          </p:cNvPr>
          <p:cNvSpPr/>
          <p:nvPr/>
        </p:nvSpPr>
        <p:spPr>
          <a:xfrm>
            <a:off x="10360085" y="5632403"/>
            <a:ext cx="359229" cy="69668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77E0AC-A865-849E-8148-742EAD77AD73}"/>
              </a:ext>
            </a:extLst>
          </p:cNvPr>
          <p:cNvSpPr/>
          <p:nvPr/>
        </p:nvSpPr>
        <p:spPr>
          <a:xfrm>
            <a:off x="7377124" y="4134342"/>
            <a:ext cx="359229" cy="69668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83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E4277CD7-BA4C-F538-0E14-2905899776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spc="-95"/>
              <a:t>Markov Chain </a:t>
            </a:r>
            <a:r>
              <a:rPr lang="en-US" altLang="en-US" spc="-95" dirty="0"/>
              <a:t>- Ergodicity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982FC1AD-38CE-C3C1-2D9E-E47BE6794D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5171" y="1690688"/>
            <a:ext cx="11508299" cy="4351338"/>
          </a:xfrm>
        </p:spPr>
        <p:txBody>
          <a:bodyPr>
            <a:noAutofit/>
          </a:bodyPr>
          <a:lstStyle/>
          <a:p>
            <a:r>
              <a:rPr lang="en-US" sz="2600"/>
              <a:t>Any </a:t>
            </a:r>
            <a:r>
              <a:rPr lang="en-US" altLang="en-US" sz="2600">
                <a:solidFill>
                  <a:srgbClr val="C00000"/>
                </a:solidFill>
                <a:sym typeface="Math1" pitchFamily="2" charset="2"/>
              </a:rPr>
              <a:t>ergodic</a:t>
            </a:r>
            <a:r>
              <a:rPr lang="en-US" sz="2600"/>
              <a:t> Markov chain </a:t>
            </a:r>
            <a:r>
              <a:rPr lang="en-US" sz="2600" dirty="0">
                <a:solidFill>
                  <a:srgbClr val="C00000"/>
                </a:solidFill>
              </a:rPr>
              <a:t>converge</a:t>
            </a:r>
            <a:r>
              <a:rPr lang="en-US" sz="2600" dirty="0"/>
              <a:t> </a:t>
            </a:r>
            <a:r>
              <a:rPr lang="en-US" sz="2600"/>
              <a:t>to a </a:t>
            </a:r>
            <a:r>
              <a:rPr lang="en-US" sz="2600">
                <a:solidFill>
                  <a:srgbClr val="C00000"/>
                </a:solidFill>
              </a:rPr>
              <a:t>stationary </a:t>
            </a:r>
            <a:r>
              <a:rPr lang="en-US" sz="2600" dirty="0"/>
              <a:t>distribution. In </a:t>
            </a:r>
            <a:r>
              <a:rPr lang="en-US" sz="2600"/>
              <a:t>this steady </a:t>
            </a:r>
            <a:r>
              <a:rPr lang="en-US" sz="2600" dirty="0"/>
              <a:t>distribution, </a:t>
            </a:r>
            <a:r>
              <a:rPr lang="en-US" sz="2600"/>
              <a:t>every state has a positive probability</a:t>
            </a:r>
            <a:r>
              <a:rPr lang="en-US" sz="2600" dirty="0"/>
              <a:t>.</a:t>
            </a:r>
          </a:p>
          <a:p>
            <a:r>
              <a:rPr lang="en-US" sz="2600"/>
              <a:t>A Markov chain </a:t>
            </a:r>
            <a:r>
              <a:rPr lang="en-US" sz="2600" dirty="0"/>
              <a:t>is </a:t>
            </a:r>
            <a:r>
              <a:rPr lang="en-US" altLang="en-US" sz="2600" dirty="0">
                <a:solidFill>
                  <a:srgbClr val="C00000"/>
                </a:solidFill>
                <a:sym typeface="Math1" pitchFamily="2" charset="2"/>
              </a:rPr>
              <a:t>ergodic</a:t>
            </a:r>
            <a:r>
              <a:rPr lang="en-US" sz="2600" dirty="0"/>
              <a:t> if</a:t>
            </a:r>
            <a:r>
              <a:rPr lang="en-US" altLang="en-US" sz="2600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600" dirty="0">
                <a:solidFill>
                  <a:srgbClr val="C00000"/>
                </a:solidFill>
              </a:rPr>
              <a:t>Irreducibility</a:t>
            </a:r>
            <a:r>
              <a:rPr lang="en-US" altLang="en-US" sz="2600" dirty="0"/>
              <a:t>: </a:t>
            </a:r>
            <a:r>
              <a:rPr lang="en-US" altLang="en-US" sz="2600"/>
              <a:t>for any two states </a:t>
            </a:r>
            <a:r>
              <a:rPr lang="en-US" altLang="en-US" sz="2600" err="1"/>
              <a:t>i</a:t>
            </a:r>
            <a:r>
              <a:rPr lang="en-US" altLang="en-US" sz="2600"/>
              <a:t> and </a:t>
            </a:r>
            <a:r>
              <a:rPr lang="en-US" altLang="en-US" sz="2600" dirty="0"/>
              <a:t>j, it is possible to go from </a:t>
            </a:r>
            <a:r>
              <a:rPr lang="en-US" altLang="en-US" sz="2600" dirty="0" err="1"/>
              <a:t>i</a:t>
            </a:r>
            <a:r>
              <a:rPr lang="en-US" altLang="en-US" sz="2600" dirty="0"/>
              <a:t> to j with </a:t>
            </a:r>
            <a:r>
              <a:rPr lang="en-US" altLang="en-US" sz="2600"/>
              <a:t>positive probability </a:t>
            </a:r>
            <a:r>
              <a:rPr lang="en-US" altLang="en-US" sz="2600" dirty="0"/>
              <a:t>(in some number of steps</a:t>
            </a:r>
            <a:r>
              <a:rPr lang="en-US" altLang="en-US" sz="2600"/>
              <a:t>). </a:t>
            </a:r>
            <a:r>
              <a:rPr lang="en-US" altLang="en-US" sz="2600">
                <a:solidFill>
                  <a:srgbClr val="C00000"/>
                </a:solidFill>
              </a:rPr>
              <a:t>Absorbing</a:t>
            </a:r>
            <a:r>
              <a:rPr lang="en-US" altLang="en-US" sz="2600"/>
              <a:t> and </a:t>
            </a:r>
            <a:r>
              <a:rPr lang="en-US" altLang="en-US" sz="2600">
                <a:solidFill>
                  <a:srgbClr val="C00000"/>
                </a:solidFill>
              </a:rPr>
              <a:t>irregular</a:t>
            </a:r>
            <a:r>
              <a:rPr lang="en-US" altLang="en-US" sz="2600"/>
              <a:t> transition matrices are </a:t>
            </a:r>
            <a:r>
              <a:rPr lang="en-US" altLang="en-US" sz="2600" dirty="0">
                <a:solidFill>
                  <a:srgbClr val="C00000"/>
                </a:solidFill>
              </a:rPr>
              <a:t>not irreducible</a:t>
            </a:r>
            <a:r>
              <a:rPr lang="en-US" altLang="en-US" sz="2600" dirty="0"/>
              <a:t> (</a:t>
            </a:r>
            <a:r>
              <a:rPr lang="en-US" altLang="en-US" sz="2600"/>
              <a:t>there are some isolated </a:t>
            </a:r>
            <a:r>
              <a:rPr lang="en-US" altLang="en-US" sz="2600" dirty="0"/>
              <a:t>groups </a:t>
            </a:r>
            <a:r>
              <a:rPr lang="en-US" altLang="en-US" sz="2600"/>
              <a:t>of states</a:t>
            </a:r>
            <a:r>
              <a:rPr lang="en-US" altLang="en-US" sz="2600" dirty="0"/>
              <a:t>). </a:t>
            </a:r>
          </a:p>
          <a:p>
            <a:pPr marL="971550" lvl="1" indent="-514350">
              <a:buFont typeface="+mj-lt"/>
              <a:buAutoNum type="arabicPeriod"/>
            </a:pPr>
            <a:endParaRPr lang="en-US" altLang="en-US" sz="2600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600">
                <a:solidFill>
                  <a:srgbClr val="C00000"/>
                </a:solidFill>
              </a:rPr>
              <a:t>Aperiodicity</a:t>
            </a:r>
            <a:r>
              <a:rPr lang="en-US" altLang="en-US" sz="2600" dirty="0"/>
              <a:t>: </a:t>
            </a:r>
            <a:r>
              <a:rPr lang="en-US" altLang="en-US" sz="2600"/>
              <a:t>the chain </a:t>
            </a:r>
            <a:r>
              <a:rPr lang="en-US" altLang="en-US" sz="2600" dirty="0"/>
              <a:t>doesn’t </a:t>
            </a:r>
            <a:r>
              <a:rPr lang="en-US" altLang="en-US" sz="2600"/>
              <a:t>get caught </a:t>
            </a:r>
            <a:r>
              <a:rPr lang="en-US" altLang="en-US" sz="2600" dirty="0"/>
              <a:t>in cycles</a:t>
            </a:r>
          </a:p>
          <a:p>
            <a:pPr marL="971550" lvl="1" indent="-514350">
              <a:buFont typeface="+mj-lt"/>
              <a:buAutoNum type="arabicPeriod"/>
            </a:pPr>
            <a:endParaRPr lang="en-US" altLang="en-US" sz="2600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600" dirty="0">
                <a:solidFill>
                  <a:srgbClr val="C00000"/>
                </a:solidFill>
              </a:rPr>
              <a:t>Recurrent </a:t>
            </a:r>
            <a:r>
              <a:rPr lang="en-US" altLang="en-US" sz="2600" dirty="0"/>
              <a:t>: </a:t>
            </a:r>
            <a:r>
              <a:rPr lang="en-US" altLang="en-US" sz="2600"/>
              <a:t>the chain has no transient state</a:t>
            </a:r>
            <a:r>
              <a:rPr lang="en-US" altLang="en-US" sz="2600" dirty="0"/>
              <a:t>.</a:t>
            </a:r>
          </a:p>
          <a:p>
            <a:pPr marL="457200" lvl="1" indent="0">
              <a:buNone/>
            </a:pPr>
            <a:endParaRPr lang="en-US" sz="2600" dirty="0"/>
          </a:p>
          <a:p>
            <a:endParaRPr lang="en-US" altLang="en-US" sz="2600" dirty="0">
              <a:sym typeface="Math1" pitchFamily="2" charset="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454D-62BD-71A5-D465-6FA8472BE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DC6D-AC05-7775-DFBE-50961BB5F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pc="-95"/>
              <a:t>Stationary(Steady) State - Calculation</a:t>
            </a:r>
            <a:endParaRPr lang="en-US" spc="-95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55C3C-E460-A22A-ED63-81531006E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6833"/>
            <a:ext cx="10782300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C00000"/>
                </a:solidFill>
              </a:rPr>
              <a:t>Any ergodic </a:t>
            </a:r>
            <a:r>
              <a:rPr lang="en-US"/>
              <a:t>Markov chain will eventually </a:t>
            </a:r>
            <a:r>
              <a:rPr lang="en-US" dirty="0">
                <a:solidFill>
                  <a:srgbClr val="C00000"/>
                </a:solidFill>
              </a:rPr>
              <a:t>converge</a:t>
            </a:r>
            <a:r>
              <a:rPr lang="en-US" dirty="0"/>
              <a:t> </a:t>
            </a:r>
            <a:r>
              <a:rPr lang="en-US"/>
              <a:t>to a </a:t>
            </a:r>
            <a:r>
              <a:rPr lang="en-US">
                <a:solidFill>
                  <a:srgbClr val="C00000"/>
                </a:solidFill>
              </a:rPr>
              <a:t>stationary</a:t>
            </a:r>
            <a:r>
              <a:rPr lang="en-US"/>
              <a:t> distribution (assuming a finite state space</a:t>
            </a:r>
            <a:r>
              <a:rPr lang="en-US" dirty="0"/>
              <a:t>).</a:t>
            </a:r>
          </a:p>
          <a:p>
            <a:r>
              <a:rPr lang="en-US" dirty="0"/>
              <a:t>Over the </a:t>
            </a:r>
            <a:r>
              <a:rPr lang="en-US" dirty="0">
                <a:solidFill>
                  <a:srgbClr val="C00000"/>
                </a:solidFill>
              </a:rPr>
              <a:t>long run</a:t>
            </a:r>
            <a:r>
              <a:rPr lang="en-US"/>
              <a:t>, a stationary </a:t>
            </a:r>
            <a:r>
              <a:rPr lang="en-US" dirty="0"/>
              <a:t>distribution </a:t>
            </a:r>
            <a:r>
              <a:rPr lang="en-US"/>
              <a:t>of a Markov chain remains </a:t>
            </a:r>
            <a:r>
              <a:rPr lang="en-US">
                <a:solidFill>
                  <a:srgbClr val="C00000"/>
                </a:solidFill>
              </a:rPr>
              <a:t>unchanged</a:t>
            </a:r>
            <a:r>
              <a:rPr lang="en-US"/>
              <a:t> </a:t>
            </a:r>
            <a:r>
              <a:rPr lang="en-US" dirty="0"/>
              <a:t>in </a:t>
            </a:r>
            <a:r>
              <a:rPr lang="en-US"/>
              <a:t>the Markov chain as </a:t>
            </a:r>
            <a:r>
              <a:rPr lang="en-US" dirty="0"/>
              <a:t>time progresses </a:t>
            </a:r>
          </a:p>
          <a:p>
            <a:r>
              <a:rPr lang="en-US" dirty="0"/>
              <a:t>Under </a:t>
            </a:r>
            <a:r>
              <a:rPr lang="en-US"/>
              <a:t>the assumption that </a:t>
            </a:r>
            <a:r>
              <a:rPr lang="en-US" dirty="0"/>
              <a:t>it is possible to get </a:t>
            </a:r>
            <a:r>
              <a:rPr lang="en-US"/>
              <a:t>from any state to any other state</a:t>
            </a:r>
            <a:r>
              <a:rPr lang="en-US" dirty="0"/>
              <a:t>, then there will </a:t>
            </a:r>
            <a:r>
              <a:rPr lang="en-US"/>
              <a:t>be a </a:t>
            </a:r>
            <a:r>
              <a:rPr lang="en-US">
                <a:solidFill>
                  <a:srgbClr val="C00000"/>
                </a:solidFill>
              </a:rPr>
              <a:t>unique</a:t>
            </a:r>
            <a:r>
              <a:rPr lang="en-US"/>
              <a:t> </a:t>
            </a:r>
            <a:r>
              <a:rPr lang="en-US">
                <a:solidFill>
                  <a:srgbClr val="C00000"/>
                </a:solidFill>
              </a:rPr>
              <a:t>stationary</a:t>
            </a:r>
            <a:r>
              <a:rPr lang="en-US"/>
              <a:t> </a:t>
            </a:r>
            <a:r>
              <a:rPr lang="en-US" dirty="0"/>
              <a:t>distribution</a:t>
            </a:r>
          </a:p>
          <a:p>
            <a:r>
              <a:rPr lang="en-US"/>
              <a:t>This can be obtained </a:t>
            </a:r>
            <a:r>
              <a:rPr lang="en-US" dirty="0"/>
              <a:t>by finding the </a:t>
            </a:r>
            <a:r>
              <a:rPr lang="en-US" dirty="0">
                <a:solidFill>
                  <a:srgbClr val="C00000"/>
                </a:solidFill>
              </a:rPr>
              <a:t>eigenvector </a:t>
            </a:r>
            <a:r>
              <a:rPr lang="en-US" dirty="0"/>
              <a:t>of </a:t>
            </a:r>
            <a:r>
              <a:rPr lang="en-US"/>
              <a:t>the </a:t>
            </a:r>
            <a:r>
              <a:rPr lang="en-US">
                <a:solidFill>
                  <a:srgbClr val="C00000"/>
                </a:solidFill>
              </a:rPr>
              <a:t>transition matrix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2E987C-3EDB-0071-7A8D-CE3FE8308B5B}"/>
              </a:ext>
            </a:extLst>
          </p:cNvPr>
          <p:cNvSpPr txBox="1"/>
          <p:nvPr/>
        </p:nvSpPr>
        <p:spPr>
          <a:xfrm>
            <a:off x="1105328" y="5073295"/>
            <a:ext cx="683035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800">
                <a:solidFill>
                  <a:srgbClr val="C00000"/>
                </a:solidFill>
              </a:rPr>
              <a:t>π</a:t>
            </a:r>
            <a:r>
              <a:rPr lang="en-US" sz="2800"/>
              <a:t> A </a:t>
            </a:r>
            <a:r>
              <a:rPr lang="en-US" sz="2800" dirty="0"/>
              <a:t>= </a:t>
            </a:r>
            <a:r>
              <a:rPr lang="el-GR" sz="2800" dirty="0">
                <a:solidFill>
                  <a:srgbClr val="C00000"/>
                </a:solidFill>
              </a:rPr>
              <a:t>π</a:t>
            </a:r>
            <a:r>
              <a:rPr lang="en-US" sz="2800" dirty="0"/>
              <a:t>    (</a:t>
            </a:r>
            <a:r>
              <a:rPr lang="el-GR" sz="2800">
                <a:solidFill>
                  <a:srgbClr val="C00000"/>
                </a:solidFill>
              </a:rPr>
              <a:t>π</a:t>
            </a:r>
            <a:r>
              <a:rPr lang="en-US" sz="2800"/>
              <a:t> A </a:t>
            </a:r>
            <a:r>
              <a:rPr lang="en-US" sz="2800" dirty="0"/>
              <a:t>= λ </a:t>
            </a:r>
            <a:r>
              <a:rPr lang="el-GR" sz="2800" dirty="0">
                <a:solidFill>
                  <a:srgbClr val="C00000"/>
                </a:solidFill>
              </a:rPr>
              <a:t>π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,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λ = 1)</a:t>
            </a:r>
          </a:p>
          <a:p>
            <a:r>
              <a:rPr lang="el-GR" sz="2800" dirty="0"/>
              <a:t>π</a:t>
            </a:r>
            <a:r>
              <a:rPr lang="en-US" sz="2800" dirty="0"/>
              <a:t> [1] + </a:t>
            </a:r>
            <a:r>
              <a:rPr lang="el-GR" sz="2800" dirty="0"/>
              <a:t>π</a:t>
            </a:r>
            <a:r>
              <a:rPr lang="en-US" sz="2800" dirty="0"/>
              <a:t> [2] + … + </a:t>
            </a:r>
            <a:r>
              <a:rPr lang="el-GR" sz="2800" dirty="0"/>
              <a:t>π</a:t>
            </a:r>
            <a:r>
              <a:rPr lang="en-US" sz="2800" dirty="0"/>
              <a:t> [n] = 1</a:t>
            </a:r>
          </a:p>
          <a:p>
            <a:r>
              <a:rPr lang="el-GR" sz="2000" dirty="0"/>
              <a:t>π</a:t>
            </a:r>
            <a:r>
              <a:rPr lang="en-US" sz="2000" dirty="0"/>
              <a:t> </a:t>
            </a:r>
            <a:r>
              <a:rPr lang="en-US" sz="2000"/>
              <a:t>is a </a:t>
            </a:r>
            <a:r>
              <a:rPr lang="en-US" sz="2000" dirty="0"/>
              <a:t>vector </a:t>
            </a:r>
            <a:r>
              <a:rPr lang="en-US" sz="2000"/>
              <a:t>of probabilities </a:t>
            </a:r>
            <a:r>
              <a:rPr lang="en-US" sz="2000" dirty="0"/>
              <a:t>in </a:t>
            </a:r>
            <a:r>
              <a:rPr lang="en-US" sz="2000"/>
              <a:t>the steady state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21BEA0-F24C-913D-DC48-A8223096D6B8}"/>
              </a:ext>
            </a:extLst>
          </p:cNvPr>
          <p:cNvSpPr txBox="1"/>
          <p:nvPr/>
        </p:nvSpPr>
        <p:spPr>
          <a:xfrm>
            <a:off x="6812399" y="5107880"/>
            <a:ext cx="507522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          </a:t>
            </a:r>
            <a:r>
              <a:rPr lang="el-GR" sz="2800">
                <a:solidFill>
                  <a:srgbClr val="C00000"/>
                </a:solidFill>
              </a:rPr>
              <a:t>π</a:t>
            </a:r>
            <a:r>
              <a:rPr lang="en-US" sz="2800"/>
              <a:t> (A- </a:t>
            </a:r>
            <a:r>
              <a:rPr lang="en-US" sz="2800" dirty="0"/>
              <a:t>I) = 0</a:t>
            </a:r>
          </a:p>
          <a:p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     </a:t>
            </a:r>
            <a:r>
              <a:rPr lang="el-GR" sz="2400" dirty="0"/>
              <a:t>π</a:t>
            </a:r>
            <a:r>
              <a:rPr lang="en-US" sz="2400" dirty="0"/>
              <a:t> [1] + </a:t>
            </a:r>
            <a:r>
              <a:rPr lang="el-GR" sz="2400" dirty="0"/>
              <a:t>π</a:t>
            </a:r>
            <a:r>
              <a:rPr lang="en-US" sz="2400" dirty="0"/>
              <a:t> [2] + … + </a:t>
            </a:r>
            <a:r>
              <a:rPr lang="el-GR" sz="2400" dirty="0"/>
              <a:t>π</a:t>
            </a:r>
            <a:r>
              <a:rPr lang="en-US" sz="2400" dirty="0"/>
              <a:t> [n] = 1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34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0ECD-B660-F287-7212-ACD3FFB7C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0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pc="-95"/>
              <a:t>Stationary State - Example</a:t>
            </a:r>
            <a:endParaRPr lang="en-US" spc="-95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54CB11-20F2-8EB8-9C5D-C9F045182F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648022"/>
              </p:ext>
            </p:extLst>
          </p:nvPr>
        </p:nvGraphicFramePr>
        <p:xfrm>
          <a:off x="6460471" y="2622686"/>
          <a:ext cx="2375337" cy="848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1779">
                  <a:extLst>
                    <a:ext uri="{9D8B030D-6E8A-4147-A177-3AD203B41FA5}">
                      <a16:colId xmlns:a16="http://schemas.microsoft.com/office/drawing/2014/main" val="3102852067"/>
                    </a:ext>
                  </a:extLst>
                </a:gridCol>
                <a:gridCol w="791779">
                  <a:extLst>
                    <a:ext uri="{9D8B030D-6E8A-4147-A177-3AD203B41FA5}">
                      <a16:colId xmlns:a16="http://schemas.microsoft.com/office/drawing/2014/main" val="3040205930"/>
                    </a:ext>
                  </a:extLst>
                </a:gridCol>
                <a:gridCol w="791779">
                  <a:extLst>
                    <a:ext uri="{9D8B030D-6E8A-4147-A177-3AD203B41FA5}">
                      <a16:colId xmlns:a16="http://schemas.microsoft.com/office/drawing/2014/main" val="567202052"/>
                    </a:ext>
                  </a:extLst>
                </a:gridCol>
              </a:tblGrid>
              <a:tr h="282840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0.2 – </a:t>
                      </a:r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9354322"/>
                  </a:ext>
                </a:extLst>
              </a:tr>
              <a:tr h="282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0 – </a:t>
                      </a:r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78422280"/>
                  </a:ext>
                </a:extLst>
              </a:tr>
              <a:tr h="282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05 - </a:t>
                      </a:r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40877875"/>
                  </a:ext>
                </a:extLst>
              </a:tr>
            </a:tbl>
          </a:graphicData>
        </a:graphic>
      </p:graphicFrame>
      <p:sp>
        <p:nvSpPr>
          <p:cNvPr id="5" name="Right Bracket 4">
            <a:extLst>
              <a:ext uri="{FF2B5EF4-FFF2-40B4-BE49-F238E27FC236}">
                <a16:creationId xmlns:a16="http://schemas.microsoft.com/office/drawing/2014/main" id="{D77C8D45-4EB1-36E7-94F0-11210BE2EA66}"/>
              </a:ext>
            </a:extLst>
          </p:cNvPr>
          <p:cNvSpPr/>
          <p:nvPr/>
        </p:nvSpPr>
        <p:spPr>
          <a:xfrm>
            <a:off x="8702461" y="2470286"/>
            <a:ext cx="200024" cy="122872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711C847E-9895-1610-FB36-E67DFBE2FB48}"/>
              </a:ext>
            </a:extLst>
          </p:cNvPr>
          <p:cNvSpPr/>
          <p:nvPr/>
        </p:nvSpPr>
        <p:spPr>
          <a:xfrm>
            <a:off x="1031219" y="2445400"/>
            <a:ext cx="200025" cy="122872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C25D55-4452-5287-B6B7-05A679F2F371}"/>
              </a:ext>
            </a:extLst>
          </p:cNvPr>
          <p:cNvSpPr txBox="1"/>
          <p:nvPr/>
        </p:nvSpPr>
        <p:spPr>
          <a:xfrm>
            <a:off x="9067448" y="2899982"/>
            <a:ext cx="467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E364205-7768-5E2E-A86C-295B62AE9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147572"/>
              </p:ext>
            </p:extLst>
          </p:nvPr>
        </p:nvGraphicFramePr>
        <p:xfrm>
          <a:off x="9797834" y="2622687"/>
          <a:ext cx="2095500" cy="848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8500">
                  <a:extLst>
                    <a:ext uri="{9D8B030D-6E8A-4147-A177-3AD203B41FA5}">
                      <a16:colId xmlns:a16="http://schemas.microsoft.com/office/drawing/2014/main" val="893963917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3716912624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594984622"/>
                    </a:ext>
                  </a:extLst>
                </a:gridCol>
              </a:tblGrid>
              <a:tr h="282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61573848"/>
                  </a:ext>
                </a:extLst>
              </a:tr>
              <a:tr h="282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96511446"/>
                  </a:ext>
                </a:extLst>
              </a:tr>
              <a:tr h="282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2364924"/>
                  </a:ext>
                </a:extLst>
              </a:tr>
            </a:tbl>
          </a:graphicData>
        </a:graphic>
      </p:graphicFrame>
      <p:sp>
        <p:nvSpPr>
          <p:cNvPr id="10" name="Left Bracket 9">
            <a:extLst>
              <a:ext uri="{FF2B5EF4-FFF2-40B4-BE49-F238E27FC236}">
                <a16:creationId xmlns:a16="http://schemas.microsoft.com/office/drawing/2014/main" id="{85A370CF-60FD-83C6-4E1D-C943A2945BE2}"/>
              </a:ext>
            </a:extLst>
          </p:cNvPr>
          <p:cNvSpPr/>
          <p:nvPr/>
        </p:nvSpPr>
        <p:spPr>
          <a:xfrm>
            <a:off x="9597809" y="2432583"/>
            <a:ext cx="200025" cy="122872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E701AC4D-B7C8-9AC4-12E9-B6A9304F6DC9}"/>
              </a:ext>
            </a:extLst>
          </p:cNvPr>
          <p:cNvSpPr/>
          <p:nvPr/>
        </p:nvSpPr>
        <p:spPr>
          <a:xfrm>
            <a:off x="11893335" y="2470682"/>
            <a:ext cx="200024" cy="122872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8A56A-9DFE-306E-77CA-FB38DF49A206}"/>
              </a:ext>
            </a:extLst>
          </p:cNvPr>
          <p:cNvSpPr txBox="1"/>
          <p:nvPr/>
        </p:nvSpPr>
        <p:spPr>
          <a:xfrm>
            <a:off x="217980" y="2837394"/>
            <a:ext cx="851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ighlight>
                  <a:srgbClr val="00FFFF"/>
                </a:highlight>
              </a:rPr>
              <a:t>(A- </a:t>
            </a:r>
            <a:r>
              <a:rPr lang="en-US" dirty="0">
                <a:highlight>
                  <a:srgbClr val="00FFFF"/>
                </a:highlight>
              </a:rPr>
              <a:t>I)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E61636B-B210-B4AA-692B-66A6D5F77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687994"/>
              </p:ext>
            </p:extLst>
          </p:nvPr>
        </p:nvGraphicFramePr>
        <p:xfrm>
          <a:off x="1088368" y="2636576"/>
          <a:ext cx="2057400" cy="815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918931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881758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95344829"/>
                    </a:ext>
                  </a:extLst>
                </a:gridCol>
              </a:tblGrid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08378991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79103056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53069177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11CA3BE-100C-4066-74F9-0C5A2B707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901684"/>
              </p:ext>
            </p:extLst>
          </p:nvPr>
        </p:nvGraphicFramePr>
        <p:xfrm>
          <a:off x="3518394" y="2728373"/>
          <a:ext cx="2219325" cy="6627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9775">
                  <a:extLst>
                    <a:ext uri="{9D8B030D-6E8A-4147-A177-3AD203B41FA5}">
                      <a16:colId xmlns:a16="http://schemas.microsoft.com/office/drawing/2014/main" val="1556756374"/>
                    </a:ext>
                  </a:extLst>
                </a:gridCol>
                <a:gridCol w="739775">
                  <a:extLst>
                    <a:ext uri="{9D8B030D-6E8A-4147-A177-3AD203B41FA5}">
                      <a16:colId xmlns:a16="http://schemas.microsoft.com/office/drawing/2014/main" val="2053724734"/>
                    </a:ext>
                  </a:extLst>
                </a:gridCol>
                <a:gridCol w="739775">
                  <a:extLst>
                    <a:ext uri="{9D8B030D-6E8A-4147-A177-3AD203B41FA5}">
                      <a16:colId xmlns:a16="http://schemas.microsoft.com/office/drawing/2014/main" val="1999207960"/>
                    </a:ext>
                  </a:extLst>
                </a:gridCol>
              </a:tblGrid>
              <a:tr h="2209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22091495"/>
                  </a:ext>
                </a:extLst>
              </a:tr>
              <a:tr h="2209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5198306"/>
                  </a:ext>
                </a:extLst>
              </a:tr>
              <a:tr h="2209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5252048"/>
                  </a:ext>
                </a:extLst>
              </a:tr>
            </a:tbl>
          </a:graphicData>
        </a:graphic>
      </p:graphicFrame>
      <p:sp>
        <p:nvSpPr>
          <p:cNvPr id="21" name="Left Bracket 20">
            <a:extLst>
              <a:ext uri="{FF2B5EF4-FFF2-40B4-BE49-F238E27FC236}">
                <a16:creationId xmlns:a16="http://schemas.microsoft.com/office/drawing/2014/main" id="{D2F879ED-FCE3-1999-5E0D-B9868A44BDE3}"/>
              </a:ext>
            </a:extLst>
          </p:cNvPr>
          <p:cNvSpPr/>
          <p:nvPr/>
        </p:nvSpPr>
        <p:spPr>
          <a:xfrm>
            <a:off x="6425984" y="2451236"/>
            <a:ext cx="200025" cy="122872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AB1A42C6-3055-0DE5-87AA-16D08B6AB616}"/>
              </a:ext>
            </a:extLst>
          </p:cNvPr>
          <p:cNvSpPr/>
          <p:nvPr/>
        </p:nvSpPr>
        <p:spPr>
          <a:xfrm>
            <a:off x="3435134" y="2445400"/>
            <a:ext cx="200025" cy="122872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ket 22">
            <a:extLst>
              <a:ext uri="{FF2B5EF4-FFF2-40B4-BE49-F238E27FC236}">
                <a16:creationId xmlns:a16="http://schemas.microsoft.com/office/drawing/2014/main" id="{64A0AAC2-8F5E-3BC2-B552-AE38BAC5C723}"/>
              </a:ext>
            </a:extLst>
          </p:cNvPr>
          <p:cNvSpPr/>
          <p:nvPr/>
        </p:nvSpPr>
        <p:spPr>
          <a:xfrm>
            <a:off x="5607982" y="2417143"/>
            <a:ext cx="200024" cy="122872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28DC5E-296C-992B-51F3-A17D703203C6}"/>
              </a:ext>
            </a:extLst>
          </p:cNvPr>
          <p:cNvSpPr txBox="1"/>
          <p:nvPr/>
        </p:nvSpPr>
        <p:spPr>
          <a:xfrm>
            <a:off x="5924199" y="2960743"/>
            <a:ext cx="467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1F7937-80E5-7334-9035-F8C2D09BE9C0}"/>
              </a:ext>
            </a:extLst>
          </p:cNvPr>
          <p:cNvSpPr txBox="1"/>
          <p:nvPr/>
        </p:nvSpPr>
        <p:spPr>
          <a:xfrm>
            <a:off x="3178534" y="2837394"/>
            <a:ext cx="467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26" name="Right Bracket 25">
            <a:extLst>
              <a:ext uri="{FF2B5EF4-FFF2-40B4-BE49-F238E27FC236}">
                <a16:creationId xmlns:a16="http://schemas.microsoft.com/office/drawing/2014/main" id="{CFC05AC3-5B9C-38F3-252D-3AAD868CF557}"/>
              </a:ext>
            </a:extLst>
          </p:cNvPr>
          <p:cNvSpPr/>
          <p:nvPr/>
        </p:nvSpPr>
        <p:spPr>
          <a:xfrm>
            <a:off x="6144422" y="3984596"/>
            <a:ext cx="200024" cy="122872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870B69-9EE6-9204-9A7D-3161EC23C6E2}"/>
              </a:ext>
            </a:extLst>
          </p:cNvPr>
          <p:cNvSpPr txBox="1"/>
          <p:nvPr/>
        </p:nvSpPr>
        <p:spPr>
          <a:xfrm>
            <a:off x="799173" y="2846839"/>
            <a:ext cx="467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BCD26F-8705-CDCE-C936-DB213118BD3D}"/>
              </a:ext>
            </a:extLst>
          </p:cNvPr>
          <p:cNvSpPr txBox="1"/>
          <p:nvPr/>
        </p:nvSpPr>
        <p:spPr>
          <a:xfrm>
            <a:off x="1131231" y="44613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dirty="0"/>
              <a:t> 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F913AC6-9822-EE02-DC8C-04D83530A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905099"/>
              </p:ext>
            </p:extLst>
          </p:nvPr>
        </p:nvGraphicFramePr>
        <p:xfrm>
          <a:off x="2298046" y="4196133"/>
          <a:ext cx="2414586" cy="815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283749067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714200428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3294311973"/>
                    </a:ext>
                  </a:extLst>
                </a:gridCol>
              </a:tblGrid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31896941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37365926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5425013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A759A0CB-66C7-38E1-FFA0-F9D8C8E53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920322"/>
              </p:ext>
            </p:extLst>
          </p:nvPr>
        </p:nvGraphicFramePr>
        <p:xfrm>
          <a:off x="5470443" y="4248162"/>
          <a:ext cx="675126" cy="763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126">
                  <a:extLst>
                    <a:ext uri="{9D8B030D-6E8A-4147-A177-3AD203B41FA5}">
                      <a16:colId xmlns:a16="http://schemas.microsoft.com/office/drawing/2014/main" val="3544123058"/>
                    </a:ext>
                  </a:extLst>
                </a:gridCol>
              </a:tblGrid>
              <a:tr h="2543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38556933"/>
                  </a:ext>
                </a:extLst>
              </a:tr>
              <a:tr h="2543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97421170"/>
                  </a:ext>
                </a:extLst>
              </a:tr>
              <a:tr h="2543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86155546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E508031-17DB-23A1-A67C-5C20535E28DA}"/>
              </a:ext>
            </a:extLst>
          </p:cNvPr>
          <p:cNvSpPr txBox="1"/>
          <p:nvPr/>
        </p:nvSpPr>
        <p:spPr>
          <a:xfrm>
            <a:off x="4857600" y="4461385"/>
            <a:ext cx="467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057DF4F5-8227-DBD1-82A2-267B796A19C6}"/>
              </a:ext>
            </a:extLst>
          </p:cNvPr>
          <p:cNvSpPr/>
          <p:nvPr/>
        </p:nvSpPr>
        <p:spPr>
          <a:xfrm>
            <a:off x="2153077" y="3989360"/>
            <a:ext cx="200025" cy="122872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A9BF579A-7367-8C6F-A8A9-E25200ADA781}"/>
              </a:ext>
            </a:extLst>
          </p:cNvPr>
          <p:cNvSpPr/>
          <p:nvPr/>
        </p:nvSpPr>
        <p:spPr>
          <a:xfrm>
            <a:off x="5370429" y="3984597"/>
            <a:ext cx="200025" cy="122872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64FD5C46-03C5-A3BE-4ED4-8CDBBCB9F838}"/>
              </a:ext>
            </a:extLst>
          </p:cNvPr>
          <p:cNvSpPr/>
          <p:nvPr/>
        </p:nvSpPr>
        <p:spPr>
          <a:xfrm>
            <a:off x="4682233" y="3984597"/>
            <a:ext cx="200024" cy="122872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5BEA561F-B1FF-1C9A-C735-8FFD2FBCD725}"/>
              </a:ext>
            </a:extLst>
          </p:cNvPr>
          <p:cNvSpPr/>
          <p:nvPr/>
        </p:nvSpPr>
        <p:spPr>
          <a:xfrm>
            <a:off x="3006509" y="2427105"/>
            <a:ext cx="200024" cy="122872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24B2E7E5-51C6-BE15-BFFC-CCDB219FE462}"/>
              </a:ext>
            </a:extLst>
          </p:cNvPr>
          <p:cNvSpPr/>
          <p:nvPr/>
        </p:nvSpPr>
        <p:spPr>
          <a:xfrm>
            <a:off x="1809873" y="4396952"/>
            <a:ext cx="99117" cy="43376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ket 39">
            <a:extLst>
              <a:ext uri="{FF2B5EF4-FFF2-40B4-BE49-F238E27FC236}">
                <a16:creationId xmlns:a16="http://schemas.microsoft.com/office/drawing/2014/main" id="{B4D5A977-C00A-3AE7-9B4A-7B835F655F42}"/>
              </a:ext>
            </a:extLst>
          </p:cNvPr>
          <p:cNvSpPr/>
          <p:nvPr/>
        </p:nvSpPr>
        <p:spPr>
          <a:xfrm>
            <a:off x="1051419" y="4396952"/>
            <a:ext cx="99117" cy="42064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281A2546-EB9F-CBE3-6A0F-F53AA4F41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416877"/>
              </p:ext>
            </p:extLst>
          </p:nvPr>
        </p:nvGraphicFramePr>
        <p:xfrm>
          <a:off x="7584201" y="4248161"/>
          <a:ext cx="2374036" cy="10866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036">
                  <a:extLst>
                    <a:ext uri="{9D8B030D-6E8A-4147-A177-3AD203B41FA5}">
                      <a16:colId xmlns:a16="http://schemas.microsoft.com/office/drawing/2014/main" val="3160416947"/>
                    </a:ext>
                  </a:extLst>
                </a:gridCol>
              </a:tblGrid>
              <a:tr h="27165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 * -0.8 + C * 0.3 + W * 0.5 = 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65447559"/>
                  </a:ext>
                </a:extLst>
              </a:tr>
              <a:tr h="27165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 * 0.6 + C * -1 + W * 0 = 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17643884"/>
                  </a:ext>
                </a:extLst>
              </a:tr>
              <a:tr h="27165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 * 0.2 + C * 0.7 + W * -0.5 = 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18615210"/>
                  </a:ext>
                </a:extLst>
              </a:tr>
              <a:tr h="27165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T + C + W = 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2765139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6A94230A-3963-4E82-2B10-90D8EDDDE04A}"/>
              </a:ext>
            </a:extLst>
          </p:cNvPr>
          <p:cNvSpPr txBox="1"/>
          <p:nvPr/>
        </p:nvSpPr>
        <p:spPr>
          <a:xfrm>
            <a:off x="1885624" y="4476202"/>
            <a:ext cx="467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B937A4-D017-46A4-F0FA-0AA41725987E}"/>
              </a:ext>
            </a:extLst>
          </p:cNvPr>
          <p:cNvSpPr txBox="1"/>
          <p:nvPr/>
        </p:nvSpPr>
        <p:spPr>
          <a:xfrm>
            <a:off x="10196334" y="4369052"/>
            <a:ext cx="18970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Aptos Narrow" panose="020B0004020202020204" pitchFamily="34" charset="0"/>
              </a:rPr>
              <a:t>T= 0.35211</a:t>
            </a:r>
            <a:r>
              <a:rPr lang="en-US" dirty="0"/>
              <a:t>   </a:t>
            </a:r>
            <a:r>
              <a:rPr lang="en-US" sz="1800" b="0" i="0" u="none" strike="noStrike" dirty="0">
                <a:effectLst/>
                <a:latin typeface="Aptos Narrow" panose="020B0004020202020204" pitchFamily="34" charset="0"/>
              </a:rPr>
              <a:t>C=0.21127</a:t>
            </a:r>
            <a:r>
              <a:rPr lang="en-US" dirty="0"/>
              <a:t>    </a:t>
            </a:r>
            <a:r>
              <a:rPr lang="en-US" sz="1800" b="0" i="0" u="none" strike="noStrike" dirty="0">
                <a:effectLst/>
                <a:latin typeface="Aptos Narrow" panose="020B0004020202020204" pitchFamily="34" charset="0"/>
              </a:rPr>
              <a:t>W=0.43662</a:t>
            </a:r>
            <a:r>
              <a:rPr lang="en-US" dirty="0"/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E20DFB-C858-A386-0586-E0CF1A95F025}"/>
              </a:ext>
            </a:extLst>
          </p:cNvPr>
          <p:cNvSpPr txBox="1"/>
          <p:nvPr/>
        </p:nvSpPr>
        <p:spPr>
          <a:xfrm>
            <a:off x="8191054" y="5459808"/>
            <a:ext cx="679888" cy="368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solidFill>
                  <a:srgbClr val="C00000"/>
                </a:solidFill>
              </a:rPr>
              <a:t>π</a:t>
            </a:r>
            <a:r>
              <a:rPr lang="en-US" dirty="0"/>
              <a:t> =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7FDE3-4019-D535-0F5D-57623D156AC8}"/>
              </a:ext>
            </a:extLst>
          </p:cNvPr>
          <p:cNvSpPr txBox="1"/>
          <p:nvPr/>
        </p:nvSpPr>
        <p:spPr>
          <a:xfrm>
            <a:off x="8775854" y="5492025"/>
            <a:ext cx="3189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C00000"/>
                </a:solidFill>
                <a:effectLst/>
                <a:latin typeface="Aptos Narrow" panose="020B0004020202020204" pitchFamily="34" charset="0"/>
              </a:rPr>
              <a:t>0.35211 </a:t>
            </a:r>
            <a:r>
              <a:rPr lang="en-US" dirty="0">
                <a:solidFill>
                  <a:srgbClr val="C00000"/>
                </a:solidFill>
              </a:rPr>
              <a:t>  </a:t>
            </a:r>
            <a:r>
              <a:rPr lang="en-US" sz="1800" b="0" i="0" u="none" strike="noStrike" dirty="0">
                <a:solidFill>
                  <a:srgbClr val="C00000"/>
                </a:solidFill>
                <a:effectLst/>
                <a:latin typeface="Aptos Narrow" panose="020B0004020202020204" pitchFamily="34" charset="0"/>
              </a:rPr>
              <a:t>0.21127</a:t>
            </a:r>
            <a:r>
              <a:rPr lang="en-US" dirty="0">
                <a:solidFill>
                  <a:srgbClr val="C00000"/>
                </a:solidFill>
              </a:rPr>
              <a:t>   </a:t>
            </a:r>
            <a:r>
              <a:rPr lang="en-US" sz="1800" b="0" i="0" u="none" strike="noStrike" dirty="0">
                <a:solidFill>
                  <a:srgbClr val="C00000"/>
                </a:solidFill>
                <a:effectLst/>
                <a:latin typeface="Aptos Narrow" panose="020B0004020202020204" pitchFamily="34" charset="0"/>
              </a:rPr>
              <a:t>0.43662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49" name="Left Bracket 48">
            <a:extLst>
              <a:ext uri="{FF2B5EF4-FFF2-40B4-BE49-F238E27FC236}">
                <a16:creationId xmlns:a16="http://schemas.microsoft.com/office/drawing/2014/main" id="{69C75132-2D79-3576-79D0-8139F7C9B8FF}"/>
              </a:ext>
            </a:extLst>
          </p:cNvPr>
          <p:cNvSpPr/>
          <p:nvPr/>
        </p:nvSpPr>
        <p:spPr>
          <a:xfrm>
            <a:off x="8771825" y="5439452"/>
            <a:ext cx="99117" cy="42064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ket 49">
            <a:extLst>
              <a:ext uri="{FF2B5EF4-FFF2-40B4-BE49-F238E27FC236}">
                <a16:creationId xmlns:a16="http://schemas.microsoft.com/office/drawing/2014/main" id="{796E1C2C-8DD3-2BA5-2714-7FEF064122AF}"/>
              </a:ext>
            </a:extLst>
          </p:cNvPr>
          <p:cNvSpPr/>
          <p:nvPr/>
        </p:nvSpPr>
        <p:spPr>
          <a:xfrm>
            <a:off x="11430610" y="5426335"/>
            <a:ext cx="99117" cy="43376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56FB1867-1538-5D60-0C43-4A3FD1ACDEC7}"/>
              </a:ext>
            </a:extLst>
          </p:cNvPr>
          <p:cNvSpPr/>
          <p:nvPr/>
        </p:nvSpPr>
        <p:spPr>
          <a:xfrm>
            <a:off x="6626009" y="4476202"/>
            <a:ext cx="701236" cy="3683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41487-A906-CE1F-0152-D36212283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768" y="1282956"/>
            <a:ext cx="2528056" cy="7682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AF5EC5-4660-AA32-9DAD-68D538EE65C5}"/>
              </a:ext>
            </a:extLst>
          </p:cNvPr>
          <p:cNvSpPr txBox="1"/>
          <p:nvPr/>
        </p:nvSpPr>
        <p:spPr>
          <a:xfrm>
            <a:off x="0" y="4454827"/>
            <a:ext cx="696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>
                <a:solidFill>
                  <a:srgbClr val="C00000"/>
                </a:solidFill>
              </a:rPr>
              <a:t>π</a:t>
            </a:r>
            <a:r>
              <a:rPr lang="en-US"/>
              <a:t> </a:t>
            </a:r>
            <a:r>
              <a:rPr lang="en-US">
                <a:highlight>
                  <a:srgbClr val="00FFFF"/>
                </a:highlight>
              </a:rPr>
              <a:t>(A- </a:t>
            </a:r>
            <a:r>
              <a:rPr lang="en-US" dirty="0">
                <a:highlight>
                  <a:srgbClr val="00FFFF"/>
                </a:highlight>
              </a:rPr>
              <a:t>I)</a:t>
            </a:r>
            <a:r>
              <a:rPr lang="en-US" dirty="0"/>
              <a:t> 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7D8FD3-B3F3-6DF1-24A2-60031405B1A6}"/>
              </a:ext>
            </a:extLst>
          </p:cNvPr>
          <p:cNvSpPr txBox="1"/>
          <p:nvPr/>
        </p:nvSpPr>
        <p:spPr>
          <a:xfrm>
            <a:off x="936000" y="3846974"/>
            <a:ext cx="11518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>
                <a:solidFill>
                  <a:srgbClr val="C00000"/>
                </a:solidFill>
                <a:effectLst/>
                <a:latin typeface="Aptos Narrow" panose="020B0004020202020204" pitchFamily="34" charset="0"/>
              </a:rPr>
              <a:t>Stationary</a:t>
            </a:r>
            <a:endParaRPr lang="en-US" sz="1600" b="0" i="0" u="none" strike="noStrike" dirty="0">
              <a:solidFill>
                <a:srgbClr val="C00000"/>
              </a:solidFill>
              <a:effectLst/>
              <a:latin typeface="Aptos Narrow" panose="020B0004020202020204" pitchFamily="34" charset="0"/>
            </a:endParaRPr>
          </a:p>
          <a:p>
            <a:pPr algn="ctr"/>
            <a:r>
              <a:rPr lang="en-US" sz="1600">
                <a:solidFill>
                  <a:srgbClr val="C00000"/>
                </a:solidFill>
                <a:latin typeface="Aptos Narrow" panose="020B0004020202020204" pitchFamily="34" charset="0"/>
              </a:rPr>
              <a:t>State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79F74-0313-DB0B-8EAE-4AE8F94B4AE9}"/>
              </a:ext>
            </a:extLst>
          </p:cNvPr>
          <p:cNvSpPr txBox="1"/>
          <p:nvPr/>
        </p:nvSpPr>
        <p:spPr>
          <a:xfrm>
            <a:off x="174171" y="1143830"/>
            <a:ext cx="340131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      </a:t>
            </a:r>
            <a:r>
              <a:rPr lang="el-GR" sz="2400">
                <a:solidFill>
                  <a:srgbClr val="C00000"/>
                </a:solidFill>
              </a:rPr>
              <a:t>π</a:t>
            </a:r>
            <a:r>
              <a:rPr lang="en-US" sz="2400"/>
              <a:t> </a:t>
            </a:r>
            <a:r>
              <a:rPr lang="en-US" sz="2400">
                <a:highlight>
                  <a:srgbClr val="00FFFF"/>
                </a:highlight>
              </a:rPr>
              <a:t>(A- </a:t>
            </a:r>
            <a:r>
              <a:rPr lang="en-US" sz="2400" dirty="0">
                <a:highlight>
                  <a:srgbClr val="00FFFF"/>
                </a:highlight>
              </a:rPr>
              <a:t>I) </a:t>
            </a:r>
            <a:r>
              <a:rPr lang="en-US" sz="2400" dirty="0"/>
              <a:t>= 0</a:t>
            </a:r>
          </a:p>
          <a:p>
            <a:endParaRPr lang="en-US" sz="2400" dirty="0"/>
          </a:p>
          <a:p>
            <a:r>
              <a:rPr lang="el-GR" sz="2000" dirty="0">
                <a:highlight>
                  <a:srgbClr val="FFFF00"/>
                </a:highlight>
              </a:rPr>
              <a:t>π</a:t>
            </a:r>
            <a:r>
              <a:rPr lang="en-US" sz="2000" dirty="0">
                <a:highlight>
                  <a:srgbClr val="FFFF00"/>
                </a:highlight>
              </a:rPr>
              <a:t> [1] + </a:t>
            </a:r>
            <a:r>
              <a:rPr lang="el-GR" sz="2000" dirty="0">
                <a:highlight>
                  <a:srgbClr val="FFFF00"/>
                </a:highlight>
              </a:rPr>
              <a:t>π</a:t>
            </a:r>
            <a:r>
              <a:rPr lang="en-US" sz="2000" dirty="0">
                <a:highlight>
                  <a:srgbClr val="FFFF00"/>
                </a:highlight>
              </a:rPr>
              <a:t> [2] + </a:t>
            </a:r>
            <a:r>
              <a:rPr lang="el-GR" sz="2000" dirty="0">
                <a:highlight>
                  <a:srgbClr val="FFFF00"/>
                </a:highlight>
              </a:rPr>
              <a:t>π</a:t>
            </a:r>
            <a:r>
              <a:rPr lang="en-US" sz="2000" dirty="0">
                <a:highlight>
                  <a:srgbClr val="FFFF00"/>
                </a:highlight>
              </a:rPr>
              <a:t> [3] = 1</a:t>
            </a:r>
          </a:p>
          <a:p>
            <a:endParaRPr lang="en-US" sz="2400" dirty="0"/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7F552497-5F20-5434-3FE5-66559D536740}"/>
              </a:ext>
            </a:extLst>
          </p:cNvPr>
          <p:cNvSpPr/>
          <p:nvPr/>
        </p:nvSpPr>
        <p:spPr>
          <a:xfrm>
            <a:off x="3150986" y="5602357"/>
            <a:ext cx="200025" cy="122872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D4C420D-49BB-7399-3405-C8F24D1CC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213049"/>
              </p:ext>
            </p:extLst>
          </p:nvPr>
        </p:nvGraphicFramePr>
        <p:xfrm>
          <a:off x="3208135" y="5793533"/>
          <a:ext cx="2057400" cy="815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918931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881758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95344829"/>
                    </a:ext>
                  </a:extLst>
                </a:gridCol>
              </a:tblGrid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08378991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79103056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53069177"/>
                  </a:ext>
                </a:extLst>
              </a:tr>
            </a:tbl>
          </a:graphicData>
        </a:graphic>
      </p:graphicFrame>
      <p:sp>
        <p:nvSpPr>
          <p:cNvPr id="16" name="Right Bracket 15">
            <a:extLst>
              <a:ext uri="{FF2B5EF4-FFF2-40B4-BE49-F238E27FC236}">
                <a16:creationId xmlns:a16="http://schemas.microsoft.com/office/drawing/2014/main" id="{F62FCD3E-0262-4235-1AEA-CCDC34E91716}"/>
              </a:ext>
            </a:extLst>
          </p:cNvPr>
          <p:cNvSpPr/>
          <p:nvPr/>
        </p:nvSpPr>
        <p:spPr>
          <a:xfrm>
            <a:off x="5126276" y="5584062"/>
            <a:ext cx="200024" cy="122872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A09605-B337-E06D-A3CC-2BA59DC2E67E}"/>
              </a:ext>
            </a:extLst>
          </p:cNvPr>
          <p:cNvSpPr txBox="1"/>
          <p:nvPr/>
        </p:nvSpPr>
        <p:spPr>
          <a:xfrm>
            <a:off x="174171" y="6016459"/>
            <a:ext cx="2877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Aptos Narrow" panose="020B0004020202020204" pitchFamily="34" charset="0"/>
              </a:rPr>
              <a:t>0.35211 </a:t>
            </a:r>
            <a:r>
              <a:rPr lang="en-US" dirty="0">
                <a:highlight>
                  <a:srgbClr val="00FF00"/>
                </a:highlight>
              </a:rPr>
              <a:t> 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Aptos Narrow" panose="020B0004020202020204" pitchFamily="34" charset="0"/>
              </a:rPr>
              <a:t>0.21127</a:t>
            </a:r>
            <a:r>
              <a:rPr lang="en-US" dirty="0">
                <a:highlight>
                  <a:srgbClr val="00FF00"/>
                </a:highlight>
              </a:rPr>
              <a:t>  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Aptos Narrow" panose="020B0004020202020204" pitchFamily="34" charset="0"/>
              </a:rPr>
              <a:t>0.43662</a:t>
            </a:r>
            <a:r>
              <a:rPr lang="en-US" dirty="0">
                <a:highlight>
                  <a:srgbClr val="00FF00"/>
                </a:highlight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BA556E-406C-5AAD-3D5E-B6F51F2A11CC}"/>
              </a:ext>
            </a:extLst>
          </p:cNvPr>
          <p:cNvSpPr txBox="1"/>
          <p:nvPr/>
        </p:nvSpPr>
        <p:spPr>
          <a:xfrm>
            <a:off x="5597637" y="6032053"/>
            <a:ext cx="2877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Aptos Narrow" panose="020B0004020202020204" pitchFamily="34" charset="0"/>
              </a:rPr>
              <a:t>0.35211 </a:t>
            </a:r>
            <a:r>
              <a:rPr lang="en-US" dirty="0">
                <a:highlight>
                  <a:srgbClr val="00FF00"/>
                </a:highlight>
              </a:rPr>
              <a:t> 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Aptos Narrow" panose="020B0004020202020204" pitchFamily="34" charset="0"/>
              </a:rPr>
              <a:t>0.21127</a:t>
            </a:r>
            <a:r>
              <a:rPr lang="en-US" dirty="0">
                <a:highlight>
                  <a:srgbClr val="00FF00"/>
                </a:highlight>
              </a:rPr>
              <a:t>  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Aptos Narrow" panose="020B0004020202020204" pitchFamily="34" charset="0"/>
              </a:rPr>
              <a:t>0.43662</a:t>
            </a:r>
            <a:r>
              <a:rPr lang="en-US" dirty="0">
                <a:highlight>
                  <a:srgbClr val="00FF00"/>
                </a:highlight>
              </a:rPr>
              <a:t> </a:t>
            </a:r>
          </a:p>
        </p:txBody>
      </p:sp>
      <p:sp>
        <p:nvSpPr>
          <p:cNvPr id="29" name="Left Bracket 28">
            <a:extLst>
              <a:ext uri="{FF2B5EF4-FFF2-40B4-BE49-F238E27FC236}">
                <a16:creationId xmlns:a16="http://schemas.microsoft.com/office/drawing/2014/main" id="{B2B44846-17C0-7A75-7AEA-6E9FF8A1FEEF}"/>
              </a:ext>
            </a:extLst>
          </p:cNvPr>
          <p:cNvSpPr/>
          <p:nvPr/>
        </p:nvSpPr>
        <p:spPr>
          <a:xfrm>
            <a:off x="5597637" y="5980736"/>
            <a:ext cx="99117" cy="42064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>
            <a:extLst>
              <a:ext uri="{FF2B5EF4-FFF2-40B4-BE49-F238E27FC236}">
                <a16:creationId xmlns:a16="http://schemas.microsoft.com/office/drawing/2014/main" id="{4492406D-3F95-2F6C-2F37-0F9107594A56}"/>
              </a:ext>
            </a:extLst>
          </p:cNvPr>
          <p:cNvSpPr/>
          <p:nvPr/>
        </p:nvSpPr>
        <p:spPr>
          <a:xfrm>
            <a:off x="174171" y="5990800"/>
            <a:ext cx="99117" cy="42064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ket 42">
            <a:extLst>
              <a:ext uri="{FF2B5EF4-FFF2-40B4-BE49-F238E27FC236}">
                <a16:creationId xmlns:a16="http://schemas.microsoft.com/office/drawing/2014/main" id="{4A379209-F9C3-393A-6E92-EDDE6D84F78E}"/>
              </a:ext>
            </a:extLst>
          </p:cNvPr>
          <p:cNvSpPr/>
          <p:nvPr/>
        </p:nvSpPr>
        <p:spPr>
          <a:xfrm>
            <a:off x="8376218" y="5999836"/>
            <a:ext cx="99117" cy="43376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Bracket 44">
            <a:extLst>
              <a:ext uri="{FF2B5EF4-FFF2-40B4-BE49-F238E27FC236}">
                <a16:creationId xmlns:a16="http://schemas.microsoft.com/office/drawing/2014/main" id="{12F9EB95-FC0D-A60B-D901-D96C422D9984}"/>
              </a:ext>
            </a:extLst>
          </p:cNvPr>
          <p:cNvSpPr/>
          <p:nvPr/>
        </p:nvSpPr>
        <p:spPr>
          <a:xfrm>
            <a:off x="2776538" y="6016459"/>
            <a:ext cx="99117" cy="43376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DFFF7C-7D9E-F292-8413-EDD13B42CB6B}"/>
              </a:ext>
            </a:extLst>
          </p:cNvPr>
          <p:cNvSpPr txBox="1"/>
          <p:nvPr/>
        </p:nvSpPr>
        <p:spPr>
          <a:xfrm>
            <a:off x="5313095" y="6064270"/>
            <a:ext cx="467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5DF3555-3D4C-30B0-A7C2-C13F93B26CE9}"/>
              </a:ext>
            </a:extLst>
          </p:cNvPr>
          <p:cNvSpPr txBox="1"/>
          <p:nvPr/>
        </p:nvSpPr>
        <p:spPr>
          <a:xfrm>
            <a:off x="2875655" y="6048675"/>
            <a:ext cx="467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867789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F04B6F-F44E-DDD8-CAF0-E24EC9CA8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029" y="4905069"/>
            <a:ext cx="4125685" cy="18549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61BE92-DDAA-3861-DD96-71E7308B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Stationary State Applications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3C351-90CC-7088-FCDA-CCE03EEF3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9254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Steady State </a:t>
            </a:r>
            <a:r>
              <a:rPr lang="en-US" sz="2600" dirty="0"/>
              <a:t>is widely used in analyzing the </a:t>
            </a:r>
            <a:r>
              <a:rPr lang="en-US" sz="2600" dirty="0">
                <a:solidFill>
                  <a:srgbClr val="C00000"/>
                </a:solidFill>
              </a:rPr>
              <a:t>long-term behavior </a:t>
            </a:r>
            <a:r>
              <a:rPr lang="en-US" sz="2600" dirty="0"/>
              <a:t>of systems. it converts random </a:t>
            </a:r>
            <a:r>
              <a:rPr lang="en-US" sz="2600" dirty="0">
                <a:solidFill>
                  <a:srgbClr val="C00000"/>
                </a:solidFill>
              </a:rPr>
              <a:t>short-term</a:t>
            </a:r>
            <a:r>
              <a:rPr lang="en-US" sz="2600" dirty="0"/>
              <a:t> transitions </a:t>
            </a:r>
            <a:r>
              <a:rPr lang="en-US" sz="2600" dirty="0">
                <a:solidFill>
                  <a:srgbClr val="C00000"/>
                </a:solidFill>
              </a:rPr>
              <a:t>into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stable </a:t>
            </a:r>
            <a:r>
              <a:rPr lang="en-US" sz="2600" dirty="0"/>
              <a:t>insights:</a:t>
            </a:r>
          </a:p>
          <a:p>
            <a:r>
              <a:rPr lang="en-US" sz="2600" b="1" dirty="0"/>
              <a:t>Queueing Systems: </a:t>
            </a:r>
            <a:r>
              <a:rPr lang="en-US" sz="2600" dirty="0"/>
              <a:t>to forecast the </a:t>
            </a:r>
            <a:r>
              <a:rPr lang="en-US" sz="2600" dirty="0">
                <a:solidFill>
                  <a:srgbClr val="C00000"/>
                </a:solidFill>
              </a:rPr>
              <a:t>long-run waiting</a:t>
            </a:r>
            <a:r>
              <a:rPr lang="en-US" sz="2600" dirty="0"/>
              <a:t> time in different states.</a:t>
            </a:r>
          </a:p>
          <a:p>
            <a:r>
              <a:rPr lang="en-US" sz="2600" b="1" dirty="0"/>
              <a:t>Risk Assessment</a:t>
            </a:r>
            <a:r>
              <a:rPr lang="en-US" sz="2600" dirty="0"/>
              <a:t>: To forecast </a:t>
            </a:r>
            <a:r>
              <a:rPr lang="en-US" sz="2600" dirty="0">
                <a:solidFill>
                  <a:srgbClr val="C00000"/>
                </a:solidFill>
              </a:rPr>
              <a:t>long-term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risk </a:t>
            </a:r>
            <a:r>
              <a:rPr lang="en-US" sz="2600" dirty="0"/>
              <a:t>based on short term probabilities</a:t>
            </a:r>
            <a:endParaRPr lang="en-US" sz="2600" dirty="0">
              <a:solidFill>
                <a:srgbClr val="C00000"/>
              </a:solidFill>
            </a:endParaRPr>
          </a:p>
          <a:p>
            <a:r>
              <a:rPr lang="en-US" sz="2600" b="1" dirty="0"/>
              <a:t>Revenue</a:t>
            </a:r>
            <a:r>
              <a:rPr lang="en-US" sz="2600" dirty="0"/>
              <a:t>: to forecast the </a:t>
            </a:r>
            <a:r>
              <a:rPr lang="en-US" sz="2600" dirty="0">
                <a:solidFill>
                  <a:srgbClr val="C00000"/>
                </a:solidFill>
              </a:rPr>
              <a:t>long-term</a:t>
            </a:r>
            <a:r>
              <a:rPr lang="en-US" sz="2600" dirty="0"/>
              <a:t> expected </a:t>
            </a:r>
            <a:r>
              <a:rPr lang="en-US" sz="2600" dirty="0">
                <a:solidFill>
                  <a:srgbClr val="C00000"/>
                </a:solidFill>
              </a:rPr>
              <a:t>revenue</a:t>
            </a:r>
            <a:r>
              <a:rPr lang="en-US" sz="2600" dirty="0"/>
              <a:t> from different sources</a:t>
            </a:r>
          </a:p>
          <a:p>
            <a:r>
              <a:rPr lang="en-US" sz="2600" b="1" dirty="0"/>
              <a:t>Scenario analysis</a:t>
            </a:r>
            <a:r>
              <a:rPr lang="en-US" sz="2600" dirty="0"/>
              <a:t>: Changing transition probabilities to model </a:t>
            </a:r>
            <a:r>
              <a:rPr lang="en-US" sz="2600" dirty="0">
                <a:solidFill>
                  <a:srgbClr val="C00000"/>
                </a:solidFill>
              </a:rPr>
              <a:t>long-term state</a:t>
            </a:r>
          </a:p>
          <a:p>
            <a:r>
              <a:rPr lang="en-US" sz="2600" b="1" dirty="0"/>
              <a:t>Reinforcement learning (RL):</a:t>
            </a:r>
            <a:r>
              <a:rPr lang="en-US" sz="2600" dirty="0"/>
              <a:t> To estimate </a:t>
            </a:r>
            <a:r>
              <a:rPr lang="en-US" sz="2600" dirty="0">
                <a:solidFill>
                  <a:srgbClr val="C00000"/>
                </a:solidFill>
              </a:rPr>
              <a:t>long-term rewards</a:t>
            </a:r>
            <a:r>
              <a:rPr lang="en-US" sz="2600" dirty="0"/>
              <a:t>.</a:t>
            </a:r>
          </a:p>
          <a:p>
            <a:endParaRPr lang="en-US" sz="2600" dirty="0"/>
          </a:p>
        </p:txBody>
      </p:sp>
      <p:pic>
        <p:nvPicPr>
          <p:cNvPr id="8" name="Picture 7" descr="A diagram of a mental illness&#10;&#10;AI-generated content may be incorrect.">
            <a:extLst>
              <a:ext uri="{FF2B5EF4-FFF2-40B4-BE49-F238E27FC236}">
                <a16:creationId xmlns:a16="http://schemas.microsoft.com/office/drawing/2014/main" id="{953159B2-CF39-C7CA-476C-7F5BBB9D8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921" y="4905069"/>
            <a:ext cx="1940157" cy="1854959"/>
          </a:xfrm>
          <a:prstGeom prst="rect">
            <a:avLst/>
          </a:prstGeom>
        </p:spPr>
      </p:pic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14CE2B8-CE49-C969-BF5A-98A7D4503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75" y="4868330"/>
            <a:ext cx="2122324" cy="189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70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E9AF7-A77E-9508-0E17-1703DEF6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365125"/>
            <a:ext cx="11092543" cy="1325563"/>
          </a:xfrm>
        </p:spPr>
        <p:txBody>
          <a:bodyPr/>
          <a:lstStyle/>
          <a:p>
            <a:r>
              <a:rPr lang="en-US" dirty="0"/>
              <a:t>Markov-Decision Process in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3622F-89FA-EAC6-BFAB-617CD33F8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1690688"/>
            <a:ext cx="7402286" cy="51673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Markov Decision Proce (MDP)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MDPs are the </a:t>
            </a:r>
            <a:r>
              <a:rPr lang="en-US" dirty="0">
                <a:solidFill>
                  <a:srgbClr val="C00000"/>
                </a:solidFill>
              </a:rPr>
              <a:t>Markov chains with rewards </a:t>
            </a:r>
            <a:r>
              <a:rPr lang="en-US" dirty="0"/>
              <a:t>as values.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Rewards</a:t>
            </a:r>
            <a:r>
              <a:rPr lang="en-US" dirty="0"/>
              <a:t> are the numerical values that the agent receives on performing </a:t>
            </a:r>
            <a:r>
              <a:rPr lang="en-US" dirty="0">
                <a:solidFill>
                  <a:srgbClr val="C00000"/>
                </a:solidFill>
              </a:rPr>
              <a:t>some action </a:t>
            </a:r>
            <a:r>
              <a:rPr lang="en-US" dirty="0"/>
              <a:t>at some state(s)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Agent needs to learn a </a:t>
            </a:r>
            <a:r>
              <a:rPr lang="en-US" dirty="0">
                <a:solidFill>
                  <a:srgbClr val="C00000"/>
                </a:solidFill>
              </a:rPr>
              <a:t>policy</a:t>
            </a:r>
            <a:r>
              <a:rPr lang="en-US" dirty="0"/>
              <a:t> to chose the </a:t>
            </a:r>
            <a:r>
              <a:rPr lang="en-US" dirty="0">
                <a:solidFill>
                  <a:srgbClr val="C00000"/>
                </a:solidFill>
              </a:rPr>
              <a:t>action </a:t>
            </a:r>
            <a:r>
              <a:rPr lang="en-US" dirty="0"/>
              <a:t>for each state that gets </a:t>
            </a:r>
            <a:r>
              <a:rPr lang="en-US" dirty="0">
                <a:solidFill>
                  <a:srgbClr val="C00000"/>
                </a:solidFill>
              </a:rPr>
              <a:t>best reward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agent uses the </a:t>
            </a:r>
            <a:r>
              <a:rPr lang="en-US" dirty="0">
                <a:solidFill>
                  <a:srgbClr val="C00000"/>
                </a:solidFill>
              </a:rPr>
              <a:t>Markov</a:t>
            </a:r>
            <a:r>
              <a:rPr lang="en-US" dirty="0"/>
              <a:t> model to find the </a:t>
            </a:r>
            <a:r>
              <a:rPr lang="en-US" dirty="0">
                <a:solidFill>
                  <a:srgbClr val="C00000"/>
                </a:solidFill>
              </a:rPr>
              <a:t>action</a:t>
            </a:r>
            <a:r>
              <a:rPr lang="en-US" dirty="0"/>
              <a:t> with highest cumulative reward (</a:t>
            </a:r>
            <a:r>
              <a:rPr lang="en-US" dirty="0">
                <a:solidFill>
                  <a:srgbClr val="C00000"/>
                </a:solidFill>
              </a:rPr>
              <a:t>long-term reward</a:t>
            </a:r>
            <a:r>
              <a:rPr lang="en-US" dirty="0"/>
              <a:t>) for </a:t>
            </a:r>
            <a:r>
              <a:rPr lang="en-US" dirty="0">
                <a:solidFill>
                  <a:srgbClr val="C00000"/>
                </a:solidFill>
              </a:rPr>
              <a:t>each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state</a:t>
            </a:r>
          </a:p>
        </p:txBody>
      </p:sp>
      <p:pic>
        <p:nvPicPr>
          <p:cNvPr id="6" name="Picture 5" descr="A diagram of a person's life cycle&#10;&#10;Description automatically generated">
            <a:extLst>
              <a:ext uri="{FF2B5EF4-FFF2-40B4-BE49-F238E27FC236}">
                <a16:creationId xmlns:a16="http://schemas.microsoft.com/office/drawing/2014/main" id="{D6FA10B4-6FEF-FBF5-417F-2D60921D7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733" y="1819525"/>
            <a:ext cx="3629025" cy="1257300"/>
          </a:xfrm>
          <a:prstGeom prst="rect">
            <a:avLst/>
          </a:prstGeom>
        </p:spPr>
      </p:pic>
      <p:pic>
        <p:nvPicPr>
          <p:cNvPr id="8" name="Picture 7" descr="A diagram of a moving process&#10;&#10;Description automatically generated">
            <a:extLst>
              <a:ext uri="{FF2B5EF4-FFF2-40B4-BE49-F238E27FC236}">
                <a16:creationId xmlns:a16="http://schemas.microsoft.com/office/drawing/2014/main" id="{88B56EAC-0A25-3727-79D7-B2621788E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765" y="3205662"/>
            <a:ext cx="4082959" cy="353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8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ADBC71-1D1A-BDCB-76DA-421801E5C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44" y="5457806"/>
            <a:ext cx="3281925" cy="830262"/>
          </a:xfrm>
          <a:prstGeom prst="rect">
            <a:avLst/>
          </a:prstGeom>
        </p:spPr>
      </p:pic>
      <p:sp>
        <p:nvSpPr>
          <p:cNvPr id="7170" name="Rectangle 2">
            <a:extLst>
              <a:ext uri="{FF2B5EF4-FFF2-40B4-BE49-F238E27FC236}">
                <a16:creationId xmlns:a16="http://schemas.microsoft.com/office/drawing/2014/main" id="{6F19B317-8412-4BE6-B7BE-D2076B574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99023"/>
            <a:ext cx="10515600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4000" spc="-95" dirty="0"/>
              <a:t>Naïve Bayes - Example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CDC8EB23-DC8E-4530-AD88-18C7360C61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3449" y="1320513"/>
            <a:ext cx="11033741" cy="51816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en-US" b="1">
                <a:ea typeface="ＭＳ Ｐゴシック" pitchFamily="34" charset="-128"/>
              </a:rPr>
              <a:t>Based on Domain </a:t>
            </a:r>
            <a:r>
              <a:rPr lang="en-US" altLang="en-US" b="1" dirty="0">
                <a:ea typeface="ＭＳ Ｐゴシック" pitchFamily="34" charset="-128"/>
              </a:rPr>
              <a:t>Knowledge (Medicine): </a:t>
            </a:r>
          </a:p>
          <a:p>
            <a:pPr lvl="1">
              <a:defRPr/>
            </a:pPr>
            <a:r>
              <a:rPr lang="en-US" altLang="en-US" sz="2200">
                <a:ea typeface="ＭＳ Ｐゴシック" pitchFamily="34" charset="-128"/>
              </a:rPr>
              <a:t>Probability of any patient having </a:t>
            </a:r>
            <a:r>
              <a:rPr lang="en-US" altLang="en-US" sz="2200" b="1" dirty="0">
                <a:ea typeface="ＭＳ Ｐゴシック" pitchFamily="34" charset="-128"/>
              </a:rPr>
              <a:t>meningitis</a:t>
            </a:r>
            <a:r>
              <a:rPr lang="en-US" altLang="en-US" sz="2200" dirty="0">
                <a:ea typeface="ＭＳ Ｐゴシック" pitchFamily="34" charset="-128"/>
              </a:rPr>
              <a:t> is 1/50,000  (</a:t>
            </a:r>
            <a:r>
              <a:rPr lang="en-US" altLang="en-US" sz="2200" dirty="0">
                <a:solidFill>
                  <a:srgbClr val="C00000"/>
                </a:solidFill>
                <a:ea typeface="ＭＳ Ｐゴシック" pitchFamily="34" charset="-128"/>
              </a:rPr>
              <a:t>Prior</a:t>
            </a:r>
            <a:r>
              <a:rPr lang="en-US" altLang="en-US" sz="2200" dirty="0">
                <a:ea typeface="ＭＳ Ｐゴシック" pitchFamily="34" charset="-128"/>
              </a:rPr>
              <a:t>)</a:t>
            </a:r>
          </a:p>
          <a:p>
            <a:pPr lvl="1">
              <a:defRPr/>
            </a:pPr>
            <a:r>
              <a:rPr lang="en-US" altLang="en-US" sz="2200" b="1">
                <a:ea typeface="ＭＳ Ｐゴシック" pitchFamily="34" charset="-128"/>
              </a:rPr>
              <a:t>Meningitis</a:t>
            </a:r>
            <a:r>
              <a:rPr lang="en-US" altLang="en-US" sz="2200">
                <a:ea typeface="ＭＳ Ｐゴシック" pitchFamily="34" charset="-128"/>
              </a:rPr>
              <a:t> causes </a:t>
            </a:r>
            <a:r>
              <a:rPr lang="en-US" altLang="en-US" sz="2200" b="1" dirty="0">
                <a:ea typeface="ＭＳ Ｐゴシック" pitchFamily="34" charset="-128"/>
              </a:rPr>
              <a:t>stiff neck </a:t>
            </a:r>
            <a:r>
              <a:rPr lang="en-US" altLang="en-US" sz="2200" dirty="0">
                <a:ea typeface="ＭＳ Ｐゴシック" pitchFamily="34" charset="-128"/>
              </a:rPr>
              <a:t>50% of the time (</a:t>
            </a:r>
            <a:r>
              <a:rPr lang="en-US" altLang="en-US" sz="2200" dirty="0">
                <a:solidFill>
                  <a:srgbClr val="C00000"/>
                </a:solidFill>
                <a:ea typeface="ＭＳ Ｐゴシック" pitchFamily="34" charset="-128"/>
              </a:rPr>
              <a:t>likelihood</a:t>
            </a:r>
            <a:r>
              <a:rPr lang="en-US" altLang="en-US" sz="2200" dirty="0">
                <a:ea typeface="ＭＳ Ｐゴシック" pitchFamily="34" charset="-128"/>
              </a:rPr>
              <a:t>)</a:t>
            </a:r>
          </a:p>
          <a:p>
            <a:pPr lvl="1">
              <a:defRPr/>
            </a:pPr>
            <a:r>
              <a:rPr lang="en-US" altLang="en-US" sz="2200">
                <a:ea typeface="ＭＳ Ｐゴシック" pitchFamily="34" charset="-128"/>
              </a:rPr>
              <a:t>Probability of having </a:t>
            </a:r>
            <a:r>
              <a:rPr lang="en-US" altLang="en-US" sz="2200" b="1" dirty="0">
                <a:ea typeface="ＭＳ Ｐゴシック" pitchFamily="34" charset="-128"/>
              </a:rPr>
              <a:t>stiff neck </a:t>
            </a:r>
            <a:r>
              <a:rPr lang="en-US" altLang="en-US" sz="2200" dirty="0">
                <a:ea typeface="ＭＳ Ｐゴシック" pitchFamily="34" charset="-128"/>
              </a:rPr>
              <a:t>is 1/20 (</a:t>
            </a:r>
            <a:r>
              <a:rPr lang="en-US" altLang="en-US" sz="2200" dirty="0">
                <a:solidFill>
                  <a:srgbClr val="C00000"/>
                </a:solidFill>
                <a:ea typeface="ＭＳ Ｐゴシック" pitchFamily="34" charset="-128"/>
              </a:rPr>
              <a:t>evidence</a:t>
            </a:r>
            <a:r>
              <a:rPr lang="en-US" altLang="en-US" sz="2200" dirty="0">
                <a:ea typeface="ＭＳ Ｐゴシック" pitchFamily="34" charset="-128"/>
              </a:rPr>
              <a:t>)</a:t>
            </a:r>
          </a:p>
          <a:p>
            <a:pPr lvl="1">
              <a:buFont typeface="Arial" panose="020B0604020202020204" pitchFamily="34" charset="0"/>
              <a:buNone/>
              <a:defRPr/>
            </a:pPr>
            <a:endParaRPr lang="en-US" altLang="en-US" sz="2200" dirty="0">
              <a:ea typeface="ＭＳ Ｐゴシック" pitchFamily="34" charset="-128"/>
            </a:endParaRPr>
          </a:p>
          <a:p>
            <a:pPr marL="0" indent="0">
              <a:buNone/>
              <a:defRPr/>
            </a:pPr>
            <a:r>
              <a:rPr lang="en-US" altLang="en-US" b="1">
                <a:ea typeface="ＭＳ Ｐゴシック" pitchFamily="34" charset="-128"/>
              </a:rPr>
              <a:t>Observed feature</a:t>
            </a:r>
            <a:r>
              <a:rPr lang="en-US" altLang="en-US">
                <a:ea typeface="ＭＳ Ｐゴシック" pitchFamily="34" charset="-128"/>
              </a:rPr>
              <a:t>: </a:t>
            </a:r>
            <a:r>
              <a:rPr lang="en-US" altLang="en-US" sz="2200">
                <a:ea typeface="ＭＳ Ｐゴシック" pitchFamily="34" charset="-128"/>
              </a:rPr>
              <a:t>A patient has a </a:t>
            </a:r>
            <a:r>
              <a:rPr lang="en-US" altLang="en-US" sz="2200" b="1" dirty="0">
                <a:ea typeface="ＭＳ Ｐゴシック" pitchFamily="34" charset="-128"/>
              </a:rPr>
              <a:t>stiff neck </a:t>
            </a:r>
            <a:r>
              <a:rPr lang="en-US" altLang="en-US" sz="2200" dirty="0">
                <a:ea typeface="ＭＳ Ｐゴシック" pitchFamily="34" charset="-128"/>
              </a:rPr>
              <a:t>(presence </a:t>
            </a:r>
            <a:r>
              <a:rPr lang="en-US" altLang="en-US" sz="2200">
                <a:ea typeface="ＭＳ Ｐゴシック" pitchFamily="34" charset="-128"/>
              </a:rPr>
              <a:t>of a </a:t>
            </a:r>
            <a:r>
              <a:rPr lang="en-US" altLang="en-US" sz="2200">
                <a:solidFill>
                  <a:srgbClr val="C00000"/>
                </a:solidFill>
                <a:ea typeface="ＭＳ Ｐゴシック" pitchFamily="34" charset="-128"/>
              </a:rPr>
              <a:t>feature</a:t>
            </a:r>
            <a:r>
              <a:rPr lang="en-US" altLang="en-US" sz="2200" dirty="0">
                <a:ea typeface="ＭＳ Ｐゴシック" pitchFamily="34" charset="-128"/>
              </a:rPr>
              <a:t>)</a:t>
            </a:r>
          </a:p>
          <a:p>
            <a:pPr marL="0" indent="0">
              <a:buNone/>
              <a:defRPr/>
            </a:pPr>
            <a:endParaRPr lang="en-US" altLang="en-US" sz="2000" dirty="0">
              <a:ea typeface="ＭＳ Ｐゴシック" pitchFamily="34" charset="-128"/>
            </a:endParaRPr>
          </a:p>
          <a:p>
            <a:pPr marL="0" indent="0">
              <a:buNone/>
              <a:defRPr/>
            </a:pPr>
            <a:r>
              <a:rPr lang="en-US" altLang="en-US" b="1">
                <a:ea typeface="ＭＳ Ｐゴシック" pitchFamily="34" charset="-128"/>
              </a:rPr>
              <a:t>Classification </a:t>
            </a:r>
            <a:r>
              <a:rPr lang="en-US" altLang="en-US" b="1" dirty="0">
                <a:ea typeface="ＭＳ Ｐゴシック" pitchFamily="34" charset="-128"/>
              </a:rPr>
              <a:t>Problem</a:t>
            </a:r>
            <a:r>
              <a:rPr lang="en-US" altLang="en-US" b="1">
                <a:ea typeface="ＭＳ Ｐゴシック" pitchFamily="34" charset="-128"/>
              </a:rPr>
              <a:t>: </a:t>
            </a:r>
            <a:r>
              <a:rPr lang="en-US" altLang="en-US" sz="2200">
                <a:ea typeface="ＭＳ Ｐゴシック" pitchFamily="34" charset="-128"/>
              </a:rPr>
              <a:t>What </a:t>
            </a:r>
            <a:r>
              <a:rPr lang="en-US" altLang="en-US" sz="2200" dirty="0">
                <a:ea typeface="ＭＳ Ｐゴシック" pitchFamily="34" charset="-128"/>
              </a:rPr>
              <a:t>i</a:t>
            </a:r>
            <a:r>
              <a:rPr lang="en-US" altLang="ja-JP" sz="2200" dirty="0">
                <a:ea typeface="ＭＳ Ｐゴシック" pitchFamily="34" charset="-128"/>
              </a:rPr>
              <a:t>s </a:t>
            </a:r>
            <a:r>
              <a:rPr lang="en-US" altLang="ja-JP" sz="2200">
                <a:ea typeface="ＭＳ Ｐゴシック" pitchFamily="34" charset="-128"/>
              </a:rPr>
              <a:t>the probability that the patient has </a:t>
            </a:r>
            <a:r>
              <a:rPr lang="en-US" altLang="ja-JP" sz="2200" b="1" dirty="0">
                <a:ea typeface="ＭＳ Ｐゴシック" pitchFamily="34" charset="-128"/>
              </a:rPr>
              <a:t>meningitis</a:t>
            </a:r>
            <a:r>
              <a:rPr lang="en-US" altLang="ja-JP" sz="2200" dirty="0">
                <a:ea typeface="ＭＳ Ｐゴシック" pitchFamily="34" charset="-128"/>
              </a:rPr>
              <a:t> ? </a:t>
            </a:r>
          </a:p>
          <a:p>
            <a:pPr marL="0" indent="0">
              <a:buNone/>
              <a:defRPr/>
            </a:pPr>
            <a:r>
              <a:rPr lang="en-US" altLang="ja-JP" sz="2200">
                <a:ea typeface="ＭＳ Ｐゴシック" pitchFamily="34" charset="-128"/>
              </a:rPr>
              <a:t>There are </a:t>
            </a:r>
            <a:r>
              <a:rPr lang="en-US" altLang="ja-JP" sz="2200">
                <a:solidFill>
                  <a:srgbClr val="C00000"/>
                </a:solidFill>
                <a:ea typeface="ＭＳ Ｐゴシック" pitchFamily="34" charset="-128"/>
              </a:rPr>
              <a:t>two classes </a:t>
            </a:r>
            <a:r>
              <a:rPr lang="en-US" altLang="ja-JP" sz="2200" dirty="0">
                <a:ea typeface="ＭＳ Ｐゴシック" pitchFamily="34" charset="-128"/>
              </a:rPr>
              <a:t>meningitis (M</a:t>
            </a:r>
            <a:r>
              <a:rPr lang="en-US" altLang="ja-JP" sz="2200">
                <a:ea typeface="ＭＳ Ｐゴシック" pitchFamily="34" charset="-128"/>
              </a:rPr>
              <a:t>) and </a:t>
            </a:r>
            <a:r>
              <a:rPr lang="en-US" altLang="ja-JP" sz="2200" dirty="0">
                <a:ea typeface="ＭＳ Ｐゴシック" pitchFamily="34" charset="-128"/>
              </a:rPr>
              <a:t>not meningitis (</a:t>
            </a:r>
            <a:r>
              <a:rPr lang="en-US" sz="2200" dirty="0">
                <a:sym typeface="Wingdings" panose="05000000000000000000" pitchFamily="2" charset="2"/>
              </a:rPr>
              <a:t>~M</a:t>
            </a:r>
            <a:r>
              <a:rPr lang="en-US" altLang="ja-JP" sz="2200" dirty="0">
                <a:ea typeface="ＭＳ Ｐゴシック" pitchFamily="34" charset="-128"/>
              </a:rPr>
              <a:t>). The </a:t>
            </a:r>
            <a:r>
              <a:rPr lang="en-US" altLang="ja-JP" sz="2200">
                <a:ea typeface="ＭＳ Ｐゴシック" pitchFamily="34" charset="-128"/>
              </a:rPr>
              <a:t>most probable class having </a:t>
            </a:r>
            <a:r>
              <a:rPr lang="en-US" altLang="ja-JP" sz="2200" dirty="0">
                <a:ea typeface="ＭＳ Ｐゴシック" pitchFamily="34" charset="-128"/>
              </a:rPr>
              <a:t>stiff </a:t>
            </a:r>
            <a:r>
              <a:rPr lang="en-US" altLang="ja-JP" sz="2200">
                <a:ea typeface="ＭＳ Ｐゴシック" pitchFamily="34" charset="-128"/>
              </a:rPr>
              <a:t>neck can be calculated </a:t>
            </a:r>
            <a:r>
              <a:rPr lang="en-US" altLang="ja-JP" sz="2200" dirty="0">
                <a:ea typeface="ＭＳ Ｐゴシック" pitchFamily="34" charset="-128"/>
              </a:rPr>
              <a:t>using </a:t>
            </a:r>
            <a:r>
              <a:rPr lang="en-US" altLang="ja-JP" sz="2200">
                <a:ea typeface="ＭＳ Ｐゴシック" pitchFamily="34" charset="-128"/>
              </a:rPr>
              <a:t>the </a:t>
            </a:r>
            <a:r>
              <a:rPr lang="en-US" altLang="ja-JP" sz="2200">
                <a:solidFill>
                  <a:srgbClr val="C00000"/>
                </a:solidFill>
                <a:ea typeface="ＭＳ Ｐゴシック" pitchFamily="34" charset="-128"/>
              </a:rPr>
              <a:t>Bayes </a:t>
            </a:r>
            <a:r>
              <a:rPr lang="en-US" altLang="ja-JP" sz="2200" dirty="0">
                <a:solidFill>
                  <a:srgbClr val="C00000"/>
                </a:solidFill>
                <a:ea typeface="ＭＳ Ｐゴシック" pitchFamily="34" charset="-128"/>
              </a:rPr>
              <a:t>Rule</a:t>
            </a:r>
            <a:r>
              <a:rPr lang="en-US" altLang="ja-JP" sz="2200" dirty="0">
                <a:ea typeface="ＭＳ Ｐゴシック" pitchFamily="34" charset="-128"/>
              </a:rPr>
              <a:t>:</a:t>
            </a:r>
          </a:p>
          <a:p>
            <a:pPr marL="0" indent="0">
              <a:buNone/>
              <a:defRPr/>
            </a:pPr>
            <a:endParaRPr lang="en-US" altLang="ja-JP" dirty="0">
              <a:ea typeface="ＭＳ Ｐゴシック" pitchFamily="34" charset="-128"/>
            </a:endParaRPr>
          </a:p>
          <a:p>
            <a:pPr marL="0" indent="0">
              <a:buNone/>
              <a:defRPr/>
            </a:pPr>
            <a:endParaRPr lang="en-US" altLang="ja-JP" dirty="0">
              <a:ea typeface="ＭＳ Ｐゴシック" pitchFamily="34" charset="-128"/>
            </a:endParaRPr>
          </a:p>
          <a:p>
            <a:pPr marL="0" indent="0">
              <a:buNone/>
              <a:defRPr/>
            </a:pPr>
            <a:endParaRPr lang="en-US" altLang="en-US" dirty="0">
              <a:ea typeface="ＭＳ Ｐゴシック" pitchFamily="34" charset="-128"/>
            </a:endParaRPr>
          </a:p>
          <a:p>
            <a:pPr marL="0" indent="0">
              <a:buNone/>
              <a:defRPr/>
            </a:pPr>
            <a:endParaRPr lang="en-US" altLang="en-US" dirty="0">
              <a:ea typeface="ＭＳ Ｐゴシック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7" name="Object 4">
                <a:extLst>
                  <a:ext uri="{FF2B5EF4-FFF2-40B4-BE49-F238E27FC236}">
                    <a16:creationId xmlns:a16="http://schemas.microsoft.com/office/drawing/2014/main" id="{6820D013-EA5E-46DB-8493-2AE51EB5FA26}"/>
                  </a:ext>
                </a:extLst>
              </p:cNvPr>
              <p:cNvSpPr txBox="1"/>
              <p:nvPr/>
            </p:nvSpPr>
            <p:spPr bwMode="auto">
              <a:xfrm>
                <a:off x="3546559" y="5457806"/>
                <a:ext cx="9327569" cy="8302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1/50000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1/20</m:t>
                        </m:r>
                      </m:den>
                    </m:f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=0.0002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 </a:t>
                </a:r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P(~M|S) = 0.9998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507" name="Object 4">
                <a:extLst>
                  <a:ext uri="{FF2B5EF4-FFF2-40B4-BE49-F238E27FC236}">
                    <a16:creationId xmlns:a16="http://schemas.microsoft.com/office/drawing/2014/main" id="{6820D013-EA5E-46DB-8493-2AE51EB5F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6559" y="5457806"/>
                <a:ext cx="9327569" cy="8302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70E84FE-2044-41CA-5E65-5BEB236C98B0}"/>
              </a:ext>
            </a:extLst>
          </p:cNvPr>
          <p:cNvSpPr txBox="1"/>
          <p:nvPr/>
        </p:nvSpPr>
        <p:spPr>
          <a:xfrm>
            <a:off x="3124200" y="6308209"/>
            <a:ext cx="7949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>
                <a:ea typeface="ＭＳ Ｐゴシック" pitchFamily="34" charset="-128"/>
              </a:rPr>
              <a:t>The most probable class having stiff neck is </a:t>
            </a:r>
            <a:r>
              <a:rPr lang="en-US" altLang="ja-JP" sz="1800" dirty="0">
                <a:solidFill>
                  <a:srgbClr val="C00000"/>
                </a:solidFill>
                <a:ea typeface="ＭＳ Ｐゴシック" pitchFamily="34" charset="-128"/>
              </a:rPr>
              <a:t>No-Meningitis</a:t>
            </a:r>
            <a:r>
              <a:rPr lang="en-US" altLang="ja-JP" sz="1800" dirty="0">
                <a:ea typeface="ＭＳ Ｐゴシック" pitchFamily="34" charset="-128"/>
              </a:rPr>
              <a:t> (maximum posterior)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77D7-F13C-6647-0A9B-968617F1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Higher </a:t>
            </a:r>
            <a:r>
              <a:rPr lang="en-US"/>
              <a:t>Order Markov Chain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2AADF5-9091-B05B-12E8-02690F40427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2088"/>
                <a:ext cx="11081657" cy="490605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600"/>
                  <a:t>In a high-order Markov chain</a:t>
                </a:r>
                <a:r>
                  <a:rPr lang="en-US" sz="2600" dirty="0"/>
                  <a:t>, the </a:t>
                </a:r>
                <a:r>
                  <a:rPr lang="en-US" sz="2600">
                    <a:solidFill>
                      <a:srgbClr val="C00000"/>
                    </a:solidFill>
                  </a:rPr>
                  <a:t>next state </a:t>
                </a:r>
                <a:r>
                  <a:rPr lang="en-US" sz="2600" dirty="0"/>
                  <a:t>depends on the </a:t>
                </a:r>
                <a:r>
                  <a:rPr lang="en-US" sz="2600" dirty="0">
                    <a:solidFill>
                      <a:srgbClr val="C00000"/>
                    </a:solidFill>
                  </a:rPr>
                  <a:t>previous </a:t>
                </a:r>
                <a14:m>
                  <m:oMath xmlns:m="http://schemas.openxmlformats.org/officeDocument/2006/math">
                    <m:r>
                      <a:rPr lang="en-US" sz="26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</a:rPr>
                  <a:t> states</a:t>
                </a:r>
                <a:r>
                  <a:rPr lang="en-US" sz="2600" dirty="0"/>
                  <a:t>, not just </a:t>
                </a:r>
                <a:r>
                  <a:rPr lang="en-US" sz="2600"/>
                  <a:t>the last </a:t>
                </a:r>
                <a:r>
                  <a:rPr lang="en-US" sz="2600" dirty="0"/>
                  <a:t>one (e.g., order 2: depends on 2 </a:t>
                </a:r>
                <a:r>
                  <a:rPr lang="en-US" sz="2600"/>
                  <a:t>previous states</a:t>
                </a:r>
                <a:r>
                  <a:rPr lang="en-US" sz="2600" dirty="0"/>
                  <a:t>)</a:t>
                </a:r>
              </a:p>
              <a:p>
                <a:pPr marL="0" indent="0">
                  <a:buNone/>
                </a:pPr>
                <a:r>
                  <a:rPr lang="en-US" sz="2600" b="1"/>
                  <a:t>Example</a:t>
                </a:r>
                <a:r>
                  <a:rPr lang="en-US" sz="2600"/>
                  <a:t>: Weather prediction may </a:t>
                </a:r>
                <a:r>
                  <a:rPr lang="en-US" sz="2600" dirty="0"/>
                  <a:t>depend on </a:t>
                </a:r>
                <a:r>
                  <a:rPr lang="en-US" sz="2600"/>
                  <a:t>the last 2 days</a:t>
                </a:r>
                <a:r>
                  <a:rPr lang="en-US" sz="2600" dirty="0"/>
                  <a:t>.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b="1" dirty="0"/>
                  <a:t>Pros</a:t>
                </a:r>
                <a:r>
                  <a:rPr lang="en-US" sz="2600" dirty="0"/>
                  <a:t>:</a:t>
                </a:r>
              </a:p>
              <a:p>
                <a:r>
                  <a:rPr lang="en-US" sz="2600"/>
                  <a:t>Captures </a:t>
                </a:r>
                <a:r>
                  <a:rPr lang="en-US" sz="2600">
                    <a:solidFill>
                      <a:srgbClr val="C00000"/>
                    </a:solidFill>
                  </a:rPr>
                  <a:t>longer-range </a:t>
                </a:r>
                <a:r>
                  <a:rPr lang="en-US" sz="2600" dirty="0"/>
                  <a:t>dependencies</a:t>
                </a:r>
              </a:p>
              <a:p>
                <a:r>
                  <a:rPr lang="en-US" sz="2600"/>
                  <a:t>More </a:t>
                </a:r>
                <a:r>
                  <a:rPr lang="en-US" sz="2600">
                    <a:solidFill>
                      <a:srgbClr val="C00000"/>
                    </a:solidFill>
                  </a:rPr>
                  <a:t>accurate</a:t>
                </a:r>
                <a:r>
                  <a:rPr lang="en-US" sz="2600"/>
                  <a:t> </a:t>
                </a:r>
                <a:r>
                  <a:rPr lang="en-US" sz="2600" dirty="0"/>
                  <a:t>for </a:t>
                </a:r>
                <a:r>
                  <a:rPr lang="en-US" sz="2600" dirty="0">
                    <a:solidFill>
                      <a:srgbClr val="C00000"/>
                    </a:solidFill>
                  </a:rPr>
                  <a:t>complex </a:t>
                </a:r>
                <a:r>
                  <a:rPr lang="en-US" sz="2600" dirty="0"/>
                  <a:t>problems</a:t>
                </a:r>
                <a:r>
                  <a:rPr lang="en-US" sz="2600" dirty="0">
                    <a:solidFill>
                      <a:srgbClr val="C00000"/>
                    </a:solidFill>
                  </a:rPr>
                  <a:t> </a:t>
                </a:r>
                <a:r>
                  <a:rPr lang="en-US" sz="2600" dirty="0"/>
                  <a:t>(e.g., NLP)</a:t>
                </a:r>
                <a:endParaRPr lang="en-US" sz="26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b="1" dirty="0"/>
                  <a:t>Cons</a:t>
                </a:r>
                <a:r>
                  <a:rPr lang="en-US" sz="2600" dirty="0"/>
                  <a:t>:</a:t>
                </a:r>
              </a:p>
              <a:p>
                <a:r>
                  <a:rPr lang="en-US" sz="2600"/>
                  <a:t>Increases </a:t>
                </a:r>
                <a:r>
                  <a:rPr lang="en-US" sz="2600">
                    <a:solidFill>
                      <a:srgbClr val="C00000"/>
                    </a:solidFill>
                  </a:rPr>
                  <a:t>computation </a:t>
                </a:r>
                <a:r>
                  <a:rPr lang="en-US" sz="2600"/>
                  <a:t>and</a:t>
                </a:r>
                <a:r>
                  <a:rPr lang="en-US" sz="2600">
                    <a:solidFill>
                      <a:srgbClr val="C00000"/>
                    </a:solidFill>
                  </a:rPr>
                  <a:t> </a:t>
                </a:r>
                <a:r>
                  <a:rPr lang="en-US" sz="2600"/>
                  <a:t>storage</a:t>
                </a:r>
                <a:r>
                  <a:rPr lang="en-US" sz="2600">
                    <a:solidFill>
                      <a:srgbClr val="C00000"/>
                    </a:solidFill>
                  </a:rPr>
                  <a:t> exponentially</a:t>
                </a:r>
                <a:endParaRPr lang="en-US" sz="2600" dirty="0">
                  <a:solidFill>
                    <a:srgbClr val="C00000"/>
                  </a:solidFill>
                </a:endParaRPr>
              </a:p>
              <a:p>
                <a:r>
                  <a:rPr lang="en-US" sz="2600" dirty="0"/>
                  <a:t>Requires </a:t>
                </a:r>
                <a:r>
                  <a:rPr lang="en-US" sz="2600">
                    <a:solidFill>
                      <a:srgbClr val="C00000"/>
                    </a:solidFill>
                  </a:rPr>
                  <a:t>more data</a:t>
                </a:r>
                <a:r>
                  <a:rPr lang="en-US" sz="2600"/>
                  <a:t> to estimate probabilities</a:t>
                </a:r>
                <a:endParaRPr lang="en-US" sz="2600" dirty="0"/>
              </a:p>
              <a:p>
                <a:endParaRPr lang="en-US" sz="2600" dirty="0"/>
              </a:p>
              <a:p>
                <a:endParaRPr lang="en-US" sz="26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2AADF5-9091-B05B-12E8-02690F4042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2088"/>
                <a:ext cx="11081657" cy="4906055"/>
              </a:xfrm>
              <a:blipFill>
                <a:blip r:embed="rId2"/>
                <a:stretch>
                  <a:fillRect l="-991" t="-1863" b="-8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chain of chain&#10;&#10;AI-generated content may be incorrect.">
            <a:extLst>
              <a:ext uri="{FF2B5EF4-FFF2-40B4-BE49-F238E27FC236}">
                <a16:creationId xmlns:a16="http://schemas.microsoft.com/office/drawing/2014/main" id="{362C8CEA-9CE0-2920-0906-A2C33D7D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6" y="4173120"/>
            <a:ext cx="3434443" cy="23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228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pc="-95" dirty="0"/>
              <a:t>Hidden Markov Model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0501" y="4904468"/>
            <a:ext cx="7090997" cy="1953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599" y="1536174"/>
            <a:ext cx="113429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</a:t>
            </a:r>
            <a:r>
              <a:rPr lang="en-US" sz="2000" b="1" dirty="0"/>
              <a:t>hidden Markov model</a:t>
            </a:r>
            <a:r>
              <a:rPr lang="en-US" sz="2000" dirty="0"/>
              <a:t> (</a:t>
            </a:r>
            <a:r>
              <a:rPr lang="en-US" sz="2000" b="1" dirty="0"/>
              <a:t>HMM</a:t>
            </a:r>
            <a:r>
              <a:rPr lang="en-US" sz="2000" dirty="0"/>
              <a:t>) is a Markov chain with </a:t>
            </a:r>
            <a:r>
              <a:rPr lang="en-US" sz="2000" dirty="0">
                <a:solidFill>
                  <a:srgbClr val="C00000"/>
                </a:solidFill>
              </a:rPr>
              <a:t>unobserved</a:t>
            </a:r>
            <a:r>
              <a:rPr lang="en-US" sz="2000" dirty="0"/>
              <a:t> (hidden) states.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HMM, the </a:t>
            </a:r>
            <a:r>
              <a:rPr lang="en-US" sz="2000" dirty="0">
                <a:solidFill>
                  <a:srgbClr val="C00000"/>
                </a:solidFill>
              </a:rPr>
              <a:t>state is not directly visible</a:t>
            </a:r>
            <a:r>
              <a:rPr lang="en-US" sz="2000" dirty="0"/>
              <a:t>, but output dependent on the state (</a:t>
            </a:r>
            <a:r>
              <a:rPr lang="en-US" sz="2000" dirty="0">
                <a:solidFill>
                  <a:srgbClr val="C00000"/>
                </a:solidFill>
              </a:rPr>
              <a:t>observation</a:t>
            </a:r>
            <a:r>
              <a:rPr lang="en-US" sz="2000" dirty="0"/>
              <a:t>) is </a:t>
            </a:r>
            <a:r>
              <a:rPr lang="en-US" sz="2000" dirty="0">
                <a:solidFill>
                  <a:srgbClr val="C00000"/>
                </a:solidFill>
              </a:rPr>
              <a:t>visible</a:t>
            </a:r>
            <a:r>
              <a:rPr lang="en-US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addition to the transition matrix, there is also an </a:t>
            </a:r>
            <a:r>
              <a:rPr lang="en-US" sz="2000" dirty="0">
                <a:solidFill>
                  <a:srgbClr val="C00000"/>
                </a:solidFill>
              </a:rPr>
              <a:t>observation matrix</a:t>
            </a:r>
            <a:r>
              <a:rPr lang="en-US" sz="2000" dirty="0"/>
              <a:t> (Emission Matrix).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observation matrix calculates the probability of the </a:t>
            </a:r>
            <a:r>
              <a:rPr lang="en-US" sz="2000" dirty="0">
                <a:solidFill>
                  <a:srgbClr val="C00000"/>
                </a:solidFill>
              </a:rPr>
              <a:t>possible observations from a state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</a:t>
            </a:r>
            <a:r>
              <a:rPr lang="en-US" sz="2000" dirty="0">
                <a:solidFill>
                  <a:srgbClr val="C00000"/>
                </a:solidFill>
              </a:rPr>
              <a:t>don’t know the state sequence</a:t>
            </a:r>
            <a:r>
              <a:rPr lang="en-US" sz="2000" dirty="0"/>
              <a:t>. However, we</a:t>
            </a:r>
            <a:r>
              <a:rPr lang="en-US" sz="2000" dirty="0">
                <a:solidFill>
                  <a:srgbClr val="C00000"/>
                </a:solidFill>
              </a:rPr>
              <a:t> know probabilistic </a:t>
            </a:r>
            <a:r>
              <a:rPr lang="en-US" sz="2000" dirty="0"/>
              <a:t>function of it (Transition Matrix).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parameters of model can be estimated using </a:t>
            </a:r>
            <a:r>
              <a:rPr lang="en-US" sz="2000" dirty="0">
                <a:solidFill>
                  <a:srgbClr val="C00000"/>
                </a:solidFill>
              </a:rPr>
              <a:t>prior knowledge </a:t>
            </a:r>
            <a:r>
              <a:rPr lang="en-US" sz="2000" dirty="0"/>
              <a:t>or the </a:t>
            </a:r>
            <a:r>
              <a:rPr lang="en-US" sz="2000" u="sng" dirty="0"/>
              <a:t>Baum-Welch</a:t>
            </a:r>
            <a:r>
              <a:rPr lang="en-US" sz="2000" dirty="0"/>
              <a:t> algorithm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3829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-95" dirty="0"/>
              <a:t>HMM - 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/>
              <a:t>Evaluation </a:t>
            </a:r>
            <a:r>
              <a:rPr lang="en-US" b="1" dirty="0"/>
              <a:t>problem: </a:t>
            </a:r>
            <a:r>
              <a:rPr lang="en-US"/>
              <a:t>Given an observation sequence and a </a:t>
            </a:r>
            <a:r>
              <a:rPr lang="en-US" dirty="0"/>
              <a:t>model (</a:t>
            </a:r>
            <a:r>
              <a:rPr lang="en-US" dirty="0">
                <a:latin typeface="cmmi10"/>
                <a:ea typeface="cmmi10"/>
                <a:cs typeface="cmmi10"/>
              </a:rPr>
              <a:t>π</a:t>
            </a:r>
            <a:r>
              <a:rPr lang="en-US"/>
              <a:t>, A, </a:t>
            </a:r>
            <a:r>
              <a:rPr lang="en-US" dirty="0"/>
              <a:t>B</a:t>
            </a:r>
            <a:r>
              <a:rPr lang="en-US"/>
              <a:t>), calculate the </a:t>
            </a:r>
            <a:r>
              <a:rPr lang="en-US">
                <a:solidFill>
                  <a:srgbClr val="C00000"/>
                </a:solidFill>
              </a:rPr>
              <a:t>probability </a:t>
            </a:r>
            <a:r>
              <a:rPr lang="en-US" dirty="0">
                <a:solidFill>
                  <a:srgbClr val="C00000"/>
                </a:solidFill>
              </a:rPr>
              <a:t>of </a:t>
            </a:r>
            <a:r>
              <a:rPr lang="en-US">
                <a:solidFill>
                  <a:srgbClr val="C00000"/>
                </a:solidFill>
              </a:rPr>
              <a:t>the observations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ym typeface="Symbol" pitchFamily="18" charset="2"/>
              </a:rPr>
              <a:t>Decoding problem : </a:t>
            </a:r>
            <a:r>
              <a:rPr lang="en-US"/>
              <a:t>Given an observation sequence and a </a:t>
            </a:r>
            <a:r>
              <a:rPr lang="en-US" dirty="0"/>
              <a:t>model (</a:t>
            </a:r>
            <a:r>
              <a:rPr lang="en-US" dirty="0">
                <a:latin typeface="cmmi10"/>
                <a:ea typeface="cmmi10"/>
                <a:cs typeface="cmmi10"/>
              </a:rPr>
              <a:t>π</a:t>
            </a:r>
            <a:r>
              <a:rPr lang="en-US"/>
              <a:t>, A, </a:t>
            </a:r>
            <a:r>
              <a:rPr lang="en-US" dirty="0"/>
              <a:t>B</a:t>
            </a:r>
            <a:r>
              <a:rPr lang="en-US"/>
              <a:t>), calculate </a:t>
            </a:r>
            <a:r>
              <a:rPr lang="en-US" dirty="0"/>
              <a:t>the </a:t>
            </a:r>
            <a:r>
              <a:rPr lang="en-US">
                <a:solidFill>
                  <a:srgbClr val="C00000"/>
                </a:solidFill>
              </a:rPr>
              <a:t>most probable state </a:t>
            </a:r>
            <a:r>
              <a:rPr lang="en-US" dirty="0">
                <a:solidFill>
                  <a:srgbClr val="C00000"/>
                </a:solidFill>
              </a:rPr>
              <a:t>sequence</a:t>
            </a:r>
            <a:r>
              <a:rPr lang="en-US" dirty="0">
                <a:solidFill>
                  <a:srgbClr val="3C58AD"/>
                </a:solidFill>
              </a:rPr>
              <a:t> </a:t>
            </a:r>
          </a:p>
          <a:p>
            <a:pPr marL="0" indent="0">
              <a:buNone/>
            </a:pPr>
            <a:endParaRPr lang="en-US" dirty="0">
              <a:solidFill>
                <a:srgbClr val="3C58AD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3203D-C9D5-A27D-AA97-37D307C97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74" y="4280072"/>
            <a:ext cx="5737452" cy="253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5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DEC81-FE72-F188-7F09-19422C4BE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3">
            <a:extLst>
              <a:ext uri="{FF2B5EF4-FFF2-40B4-BE49-F238E27FC236}">
                <a16:creationId xmlns:a16="http://schemas.microsoft.com/office/drawing/2014/main" id="{AE816333-6EFA-09FA-7F2D-65A3ACF35E9A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2100946"/>
            <a:ext cx="4975225" cy="2043113"/>
            <a:chOff x="768" y="1200"/>
            <a:chExt cx="3134" cy="1287"/>
          </a:xfrm>
        </p:grpSpPr>
        <p:sp>
          <p:nvSpPr>
            <p:cNvPr id="19473" name="Oval 4">
              <a:extLst>
                <a:ext uri="{FF2B5EF4-FFF2-40B4-BE49-F238E27FC236}">
                  <a16:creationId xmlns:a16="http://schemas.microsoft.com/office/drawing/2014/main" id="{CC7958F0-5ED3-D8F7-4B72-5FD094DA4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536"/>
              <a:ext cx="912" cy="52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74" name="Text Box 5">
              <a:extLst>
                <a:ext uri="{FF2B5EF4-FFF2-40B4-BE49-F238E27FC236}">
                  <a16:creationId xmlns:a16="http://schemas.microsoft.com/office/drawing/2014/main" id="{959E4305-7E2A-5187-901C-6C05D5D408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" y="1672"/>
              <a:ext cx="84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/>
                <a:t>Low (x</a:t>
              </a:r>
              <a:r>
                <a:rPr lang="en-US" altLang="en-US" sz="1600" dirty="0"/>
                <a:t>0</a:t>
              </a:r>
              <a:r>
                <a:rPr lang="en-US" altLang="en-US" dirty="0"/>
                <a:t>)</a:t>
              </a:r>
            </a:p>
          </p:txBody>
        </p:sp>
        <p:sp>
          <p:nvSpPr>
            <p:cNvPr id="19475" name="Oval 6">
              <a:extLst>
                <a:ext uri="{FF2B5EF4-FFF2-40B4-BE49-F238E27FC236}">
                  <a16:creationId xmlns:a16="http://schemas.microsoft.com/office/drawing/2014/main" id="{433D2A54-C037-5F01-1D98-872A2D90C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584"/>
              <a:ext cx="912" cy="52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76" name="Text Box 7">
              <a:extLst>
                <a:ext uri="{FF2B5EF4-FFF2-40B4-BE49-F238E27FC236}">
                  <a16:creationId xmlns:a16="http://schemas.microsoft.com/office/drawing/2014/main" id="{6352925D-AF66-53A1-AD56-F2CC96912C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6" y="1692"/>
              <a:ext cx="87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/>
                <a:t>High (x</a:t>
              </a:r>
              <a:r>
                <a:rPr lang="en-US" altLang="en-US" sz="1600" dirty="0"/>
                <a:t>1</a:t>
              </a:r>
              <a:r>
                <a:rPr lang="en-US" altLang="en-US" dirty="0"/>
                <a:t>)</a:t>
              </a:r>
            </a:p>
          </p:txBody>
        </p:sp>
        <p:cxnSp>
          <p:nvCxnSpPr>
            <p:cNvPr id="19477" name="AutoShape 8">
              <a:extLst>
                <a:ext uri="{FF2B5EF4-FFF2-40B4-BE49-F238E27FC236}">
                  <a16:creationId xmlns:a16="http://schemas.microsoft.com/office/drawing/2014/main" id="{008A62C3-EA4A-DB9E-FA66-DD82E3963777}"/>
                </a:ext>
              </a:extLst>
            </p:cNvPr>
            <p:cNvCxnSpPr>
              <a:cxnSpLocks noChangeShapeType="1"/>
              <a:stCxn id="19473" idx="7"/>
              <a:endCxn id="19475" idx="1"/>
            </p:cNvCxnSpPr>
            <p:nvPr/>
          </p:nvCxnSpPr>
          <p:spPr bwMode="auto">
            <a:xfrm rot="5400000" flipV="1">
              <a:off x="2304" y="903"/>
              <a:ext cx="48" cy="1468"/>
            </a:xfrm>
            <a:prstGeom prst="curvedConnector3">
              <a:avLst>
                <a:gd name="adj1" fmla="val -46041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478" name="AutoShape 9">
              <a:extLst>
                <a:ext uri="{FF2B5EF4-FFF2-40B4-BE49-F238E27FC236}">
                  <a16:creationId xmlns:a16="http://schemas.microsoft.com/office/drawing/2014/main" id="{92C42E8B-7553-B40F-231A-C772789BBD29}"/>
                </a:ext>
              </a:extLst>
            </p:cNvPr>
            <p:cNvCxnSpPr>
              <a:cxnSpLocks noChangeShapeType="1"/>
              <a:stCxn id="19475" idx="3"/>
              <a:endCxn id="19473" idx="5"/>
            </p:cNvCxnSpPr>
            <p:nvPr/>
          </p:nvCxnSpPr>
          <p:spPr bwMode="auto">
            <a:xfrm rot="16200000" flipV="1">
              <a:off x="2304" y="1277"/>
              <a:ext cx="48" cy="1468"/>
            </a:xfrm>
            <a:prstGeom prst="curvedConnector3">
              <a:avLst>
                <a:gd name="adj1" fmla="val -46041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479" name="AutoShape 10">
              <a:extLst>
                <a:ext uri="{FF2B5EF4-FFF2-40B4-BE49-F238E27FC236}">
                  <a16:creationId xmlns:a16="http://schemas.microsoft.com/office/drawing/2014/main" id="{1062FDBA-4558-05E5-E6BF-C50CACDF4189}"/>
                </a:ext>
              </a:extLst>
            </p:cNvPr>
            <p:cNvCxnSpPr>
              <a:cxnSpLocks noChangeShapeType="1"/>
              <a:stCxn id="19473" idx="0"/>
              <a:endCxn id="19473" idx="2"/>
            </p:cNvCxnSpPr>
            <p:nvPr/>
          </p:nvCxnSpPr>
          <p:spPr bwMode="auto">
            <a:xfrm rot="-5400000" flipH="1" flipV="1">
              <a:off x="912" y="1440"/>
              <a:ext cx="264" cy="456"/>
            </a:xfrm>
            <a:prstGeom prst="curvedConnector4">
              <a:avLst>
                <a:gd name="adj1" fmla="val -54546"/>
                <a:gd name="adj2" fmla="val 131579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480" name="AutoShape 11">
              <a:extLst>
                <a:ext uri="{FF2B5EF4-FFF2-40B4-BE49-F238E27FC236}">
                  <a16:creationId xmlns:a16="http://schemas.microsoft.com/office/drawing/2014/main" id="{4CC85598-AC61-9C2E-6017-7283E5DF987F}"/>
                </a:ext>
              </a:extLst>
            </p:cNvPr>
            <p:cNvCxnSpPr>
              <a:cxnSpLocks noChangeShapeType="1"/>
              <a:stCxn id="19475" idx="4"/>
              <a:endCxn id="19475" idx="6"/>
            </p:cNvCxnSpPr>
            <p:nvPr/>
          </p:nvCxnSpPr>
          <p:spPr bwMode="auto">
            <a:xfrm rot="5400000" flipH="1" flipV="1">
              <a:off x="3480" y="1752"/>
              <a:ext cx="264" cy="456"/>
            </a:xfrm>
            <a:prstGeom prst="curvedConnector4">
              <a:avLst>
                <a:gd name="adj1" fmla="val -54546"/>
                <a:gd name="adj2" fmla="val 131579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481" name="Text Box 12">
              <a:extLst>
                <a:ext uri="{FF2B5EF4-FFF2-40B4-BE49-F238E27FC236}">
                  <a16:creationId xmlns:a16="http://schemas.microsoft.com/office/drawing/2014/main" id="{E04799B8-28BB-5430-E4F3-0E56B54DF5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1200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dirty="0"/>
                <a:t>0.5</a:t>
              </a:r>
            </a:p>
          </p:txBody>
        </p:sp>
        <p:sp>
          <p:nvSpPr>
            <p:cNvPr id="19482" name="Text Box 13">
              <a:extLst>
                <a:ext uri="{FF2B5EF4-FFF2-40B4-BE49-F238E27FC236}">
                  <a16:creationId xmlns:a16="http://schemas.microsoft.com/office/drawing/2014/main" id="{29690B5D-9D9F-9ECA-50E4-6DA18C405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200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dirty="0"/>
                <a:t>0.5</a:t>
              </a:r>
            </a:p>
          </p:txBody>
        </p:sp>
        <p:sp>
          <p:nvSpPr>
            <p:cNvPr id="19483" name="Text Box 14">
              <a:extLst>
                <a:ext uri="{FF2B5EF4-FFF2-40B4-BE49-F238E27FC236}">
                  <a16:creationId xmlns:a16="http://schemas.microsoft.com/office/drawing/2014/main" id="{082203C6-1F1B-CC28-6D79-22C25DCC12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4" y="2215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dirty="0"/>
                <a:t>0.3</a:t>
              </a:r>
            </a:p>
          </p:txBody>
        </p:sp>
        <p:sp>
          <p:nvSpPr>
            <p:cNvPr id="19484" name="Text Box 15">
              <a:extLst>
                <a:ext uri="{FF2B5EF4-FFF2-40B4-BE49-F238E27FC236}">
                  <a16:creationId xmlns:a16="http://schemas.microsoft.com/office/drawing/2014/main" id="{9A7357C7-F413-9D69-D65A-C856E8668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256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dirty="0"/>
                <a:t>0.7</a:t>
              </a:r>
            </a:p>
          </p:txBody>
        </p:sp>
      </p:grpSp>
      <p:sp>
        <p:nvSpPr>
          <p:cNvPr id="19459" name="Text Box 18">
            <a:extLst>
              <a:ext uri="{FF2B5EF4-FFF2-40B4-BE49-F238E27FC236}">
                <a16:creationId xmlns:a16="http://schemas.microsoft.com/office/drawing/2014/main" id="{DCC0153A-789F-E710-9967-FB747811C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2393" y="5234450"/>
            <a:ext cx="12025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/>
              <a:t>Dry (y</a:t>
            </a:r>
            <a:r>
              <a:rPr lang="en-US" altLang="en-US" sz="1600" dirty="0"/>
              <a:t>1</a:t>
            </a:r>
            <a:r>
              <a:rPr lang="en-US" altLang="en-US" dirty="0"/>
              <a:t>)</a:t>
            </a:r>
          </a:p>
        </p:txBody>
      </p:sp>
      <p:grpSp>
        <p:nvGrpSpPr>
          <p:cNvPr id="19460" name="Group 21">
            <a:extLst>
              <a:ext uri="{FF2B5EF4-FFF2-40B4-BE49-F238E27FC236}">
                <a16:creationId xmlns:a16="http://schemas.microsoft.com/office/drawing/2014/main" id="{E688537C-9517-BB06-CD6F-448795C4354E}"/>
              </a:ext>
            </a:extLst>
          </p:cNvPr>
          <p:cNvGrpSpPr>
            <a:grpSpLocks/>
          </p:cNvGrpSpPr>
          <p:nvPr/>
        </p:nvGrpSpPr>
        <p:grpSpPr bwMode="auto">
          <a:xfrm>
            <a:off x="4114804" y="5148945"/>
            <a:ext cx="1454152" cy="609600"/>
            <a:chOff x="1392" y="2976"/>
            <a:chExt cx="916" cy="384"/>
          </a:xfrm>
        </p:grpSpPr>
        <p:sp>
          <p:nvSpPr>
            <p:cNvPr id="19471" name="Text Box 17">
              <a:extLst>
                <a:ext uri="{FF2B5EF4-FFF2-40B4-BE49-F238E27FC236}">
                  <a16:creationId xmlns:a16="http://schemas.microsoft.com/office/drawing/2014/main" id="{D9D7D98F-B744-298C-66AE-E49F59C72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0" y="3002"/>
              <a:ext cx="85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/>
                <a:t>Rain </a:t>
              </a:r>
              <a:r>
                <a:rPr lang="en-US" altLang="en-US" dirty="0"/>
                <a:t>(y</a:t>
              </a:r>
              <a:r>
                <a:rPr lang="en-US" altLang="en-US" sz="1600" dirty="0"/>
                <a:t>0</a:t>
              </a:r>
              <a:r>
                <a:rPr lang="en-US" altLang="en-US" dirty="0"/>
                <a:t>)</a:t>
              </a:r>
            </a:p>
          </p:txBody>
        </p:sp>
        <p:sp>
          <p:nvSpPr>
            <p:cNvPr id="19472" name="Rectangle 19">
              <a:extLst>
                <a:ext uri="{FF2B5EF4-FFF2-40B4-BE49-F238E27FC236}">
                  <a16:creationId xmlns:a16="http://schemas.microsoft.com/office/drawing/2014/main" id="{934A4CA8-9A62-7D44-212D-E6643EEBE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16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9461" name="Rectangle 20">
            <a:extLst>
              <a:ext uri="{FF2B5EF4-FFF2-40B4-BE49-F238E27FC236}">
                <a16:creationId xmlns:a16="http://schemas.microsoft.com/office/drawing/2014/main" id="{1DD44318-0D2B-079D-EDE9-3DF7E0B76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245" y="5148945"/>
            <a:ext cx="1477955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cxnSp>
        <p:nvCxnSpPr>
          <p:cNvPr id="19462" name="AutoShape 27">
            <a:extLst>
              <a:ext uri="{FF2B5EF4-FFF2-40B4-BE49-F238E27FC236}">
                <a16:creationId xmlns:a16="http://schemas.microsoft.com/office/drawing/2014/main" id="{4B2B16AC-BEB3-F400-B744-FEDBC46B4E51}"/>
              </a:ext>
            </a:extLst>
          </p:cNvPr>
          <p:cNvCxnSpPr>
            <a:cxnSpLocks noChangeShapeType="1"/>
            <a:stCxn id="19473" idx="4"/>
            <a:endCxn id="19472" idx="0"/>
          </p:cNvCxnSpPr>
          <p:nvPr/>
        </p:nvCxnSpPr>
        <p:spPr bwMode="auto">
          <a:xfrm>
            <a:off x="4152900" y="3472546"/>
            <a:ext cx="688977" cy="1676399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3" name="AutoShape 28">
            <a:extLst>
              <a:ext uri="{FF2B5EF4-FFF2-40B4-BE49-F238E27FC236}">
                <a16:creationId xmlns:a16="http://schemas.microsoft.com/office/drawing/2014/main" id="{025F8BC5-CBCC-863D-74BD-5A0E41E45923}"/>
              </a:ext>
            </a:extLst>
          </p:cNvPr>
          <p:cNvCxnSpPr>
            <a:cxnSpLocks noChangeShapeType="1"/>
            <a:stCxn id="19475" idx="4"/>
            <a:endCxn id="19472" idx="0"/>
          </p:cNvCxnSpPr>
          <p:nvPr/>
        </p:nvCxnSpPr>
        <p:spPr bwMode="auto">
          <a:xfrm flipH="1">
            <a:off x="4841877" y="3548746"/>
            <a:ext cx="2663823" cy="1600199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4" name="AutoShape 29">
            <a:extLst>
              <a:ext uri="{FF2B5EF4-FFF2-40B4-BE49-F238E27FC236}">
                <a16:creationId xmlns:a16="http://schemas.microsoft.com/office/drawing/2014/main" id="{F20C49FF-5744-E466-D989-7E4EF7E16A11}"/>
              </a:ext>
            </a:extLst>
          </p:cNvPr>
          <p:cNvCxnSpPr>
            <a:cxnSpLocks noChangeShapeType="1"/>
            <a:stCxn id="19473" idx="4"/>
            <a:endCxn id="19461" idx="0"/>
          </p:cNvCxnSpPr>
          <p:nvPr/>
        </p:nvCxnSpPr>
        <p:spPr bwMode="auto">
          <a:xfrm>
            <a:off x="4152900" y="3472546"/>
            <a:ext cx="2804323" cy="1676399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5" name="AutoShape 30">
            <a:extLst>
              <a:ext uri="{FF2B5EF4-FFF2-40B4-BE49-F238E27FC236}">
                <a16:creationId xmlns:a16="http://schemas.microsoft.com/office/drawing/2014/main" id="{9D1C5516-599B-5835-0F55-0C03374A75BB}"/>
              </a:ext>
            </a:extLst>
          </p:cNvPr>
          <p:cNvCxnSpPr>
            <a:cxnSpLocks noChangeShapeType="1"/>
            <a:stCxn id="19475" idx="4"/>
            <a:endCxn id="19461" idx="0"/>
          </p:cNvCxnSpPr>
          <p:nvPr/>
        </p:nvCxnSpPr>
        <p:spPr bwMode="auto">
          <a:xfrm flipH="1">
            <a:off x="6957223" y="3548746"/>
            <a:ext cx="548477" cy="1600199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66" name="Text Box 31">
            <a:extLst>
              <a:ext uri="{FF2B5EF4-FFF2-40B4-BE49-F238E27FC236}">
                <a16:creationId xmlns:a16="http://schemas.microsoft.com/office/drawing/2014/main" id="{69DAD51E-014A-1247-25FF-D98BB4CE3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4539345"/>
            <a:ext cx="438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/>
              <a:t>0.8</a:t>
            </a:r>
          </a:p>
        </p:txBody>
      </p:sp>
      <p:sp>
        <p:nvSpPr>
          <p:cNvPr id="19467" name="Text Box 32">
            <a:extLst>
              <a:ext uri="{FF2B5EF4-FFF2-40B4-BE49-F238E27FC236}">
                <a16:creationId xmlns:a16="http://schemas.microsoft.com/office/drawing/2014/main" id="{6F1C6989-1B5D-C0CD-D3A4-C2AA47FAB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4539345"/>
            <a:ext cx="438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/>
              <a:t>0.6</a:t>
            </a:r>
          </a:p>
        </p:txBody>
      </p:sp>
      <p:sp>
        <p:nvSpPr>
          <p:cNvPr id="19468" name="Text Box 33">
            <a:extLst>
              <a:ext uri="{FF2B5EF4-FFF2-40B4-BE49-F238E27FC236}">
                <a16:creationId xmlns:a16="http://schemas.microsoft.com/office/drawing/2014/main" id="{EFDA0349-D023-78ED-2B5E-EE11C1AC4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4691745"/>
            <a:ext cx="438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/>
              <a:t>0.4</a:t>
            </a:r>
          </a:p>
        </p:txBody>
      </p:sp>
      <p:sp>
        <p:nvSpPr>
          <p:cNvPr id="19469" name="Text Box 34">
            <a:extLst>
              <a:ext uri="{FF2B5EF4-FFF2-40B4-BE49-F238E27FC236}">
                <a16:creationId xmlns:a16="http://schemas.microsoft.com/office/drawing/2014/main" id="{296FC7F2-2FAB-7555-738A-552411F6F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691745"/>
            <a:ext cx="438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/>
              <a:t>0.2</a:t>
            </a:r>
          </a:p>
        </p:txBody>
      </p:sp>
      <p:sp>
        <p:nvSpPr>
          <p:cNvPr id="19470" name="Rectangle 35">
            <a:extLst>
              <a:ext uri="{FF2B5EF4-FFF2-40B4-BE49-F238E27FC236}">
                <a16:creationId xmlns:a16="http://schemas.microsoft.com/office/drawing/2014/main" id="{9CFD63AC-6882-89F6-3568-D004A925FF2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42975" y="0"/>
            <a:ext cx="10344149" cy="1219200"/>
          </a:xfrm>
        </p:spPr>
        <p:txBody>
          <a:bodyPr>
            <a:normAutofit/>
          </a:bodyPr>
          <a:lstStyle/>
          <a:p>
            <a:pPr algn="ctr"/>
            <a:r>
              <a:rPr lang="en-US" spc="-95"/>
              <a:t>Hidden Markov </a:t>
            </a:r>
            <a:r>
              <a:rPr lang="en-US" spc="-95" dirty="0"/>
              <a:t>Model </a:t>
            </a:r>
            <a:r>
              <a:rPr lang="en-US" spc="-95"/>
              <a:t>- Evaluation </a:t>
            </a:r>
            <a:r>
              <a:rPr lang="en-US" spc="-95" dirty="0"/>
              <a:t>problem</a:t>
            </a:r>
            <a:endParaRPr lang="en-US" altLang="en-US" spc="-9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D2A8CC-69DF-9EDE-628B-58AC5084C228}"/>
              </a:ext>
            </a:extLst>
          </p:cNvPr>
          <p:cNvSpPr txBox="1"/>
          <p:nvPr/>
        </p:nvSpPr>
        <p:spPr>
          <a:xfrm>
            <a:off x="3048000" y="60583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altLang="en-US" dirty="0"/>
              <a:t> Two hidden states : ‘Low’ and ‘High’ atmospheric pressure.</a:t>
            </a:r>
          </a:p>
          <a:p>
            <a:pPr>
              <a:buFontTx/>
              <a:buChar char="•"/>
            </a:pPr>
            <a:r>
              <a:rPr lang="en-US" altLang="en-US" dirty="0"/>
              <a:t> Two observations : ‘Rain’ and ‘Dry’.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B4056-D9A7-DBBE-D54D-A6A65CE130D0}"/>
              </a:ext>
            </a:extLst>
          </p:cNvPr>
          <p:cNvSpPr txBox="1"/>
          <p:nvPr/>
        </p:nvSpPr>
        <p:spPr>
          <a:xfrm>
            <a:off x="478631" y="1164304"/>
            <a:ext cx="11120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For a </a:t>
            </a:r>
            <a:r>
              <a:rPr lang="en-US" sz="2400" dirty="0"/>
              <a:t>given HMM, </a:t>
            </a:r>
            <a:r>
              <a:rPr lang="en-US" sz="2400"/>
              <a:t>the </a:t>
            </a:r>
            <a:r>
              <a:rPr lang="en-US" sz="2400">
                <a:solidFill>
                  <a:srgbClr val="C00000"/>
                </a:solidFill>
              </a:rPr>
              <a:t>probability of an </a:t>
            </a:r>
            <a:r>
              <a:rPr lang="en-US" sz="2400" dirty="0">
                <a:solidFill>
                  <a:srgbClr val="C00000"/>
                </a:solidFill>
              </a:rPr>
              <a:t>observed sequence </a:t>
            </a:r>
            <a:r>
              <a:rPr lang="en-US" sz="2400" dirty="0">
                <a:cs typeface="Times New Roman" pitchFamily="18" charset="0"/>
              </a:rPr>
              <a:t>O</a:t>
            </a:r>
            <a:r>
              <a:rPr lang="en-US" sz="2400" b="1" baseline="-25000" dirty="0">
                <a:cs typeface="Times New Roman" pitchFamily="18" charset="0"/>
              </a:rPr>
              <a:t>1</a:t>
            </a:r>
            <a:r>
              <a:rPr lang="en-US" sz="2400" dirty="0">
                <a:cs typeface="Times New Roman" pitchFamily="18" charset="0"/>
              </a:rPr>
              <a:t>O</a:t>
            </a:r>
            <a:r>
              <a:rPr lang="en-US" sz="2400" b="1" baseline="-25000" dirty="0">
                <a:cs typeface="Times New Roman" pitchFamily="18" charset="0"/>
              </a:rPr>
              <a:t>2</a:t>
            </a:r>
            <a:r>
              <a:rPr lang="en-US" sz="2400" dirty="0">
                <a:cs typeface="Times New Roman" pitchFamily="18" charset="0"/>
              </a:rPr>
              <a:t>O</a:t>
            </a:r>
            <a:r>
              <a:rPr lang="en-US" sz="2400" b="1" baseline="-25000" dirty="0">
                <a:cs typeface="Times New Roman" pitchFamily="18" charset="0"/>
              </a:rPr>
              <a:t>3</a:t>
            </a:r>
            <a:r>
              <a:rPr lang="en-US" sz="2400" dirty="0">
                <a:cs typeface="Times New Roman" pitchFamily="18" charset="0"/>
              </a:rPr>
              <a:t>  … O</a:t>
            </a:r>
            <a:r>
              <a:rPr lang="en-US" sz="2400" b="1" baseline="-25000" dirty="0">
                <a:cs typeface="Times New Roman" pitchFamily="18" charset="0"/>
              </a:rPr>
              <a:t>T </a:t>
            </a:r>
            <a:r>
              <a:rPr lang="en-US" sz="2400" b="1" dirty="0">
                <a:cs typeface="Times New Roman" pitchFamily="18" charset="0"/>
              </a:rPr>
              <a:t> </a:t>
            </a:r>
            <a:r>
              <a:rPr lang="en-US" sz="2400">
                <a:cs typeface="Times New Roman" pitchFamily="18" charset="0"/>
              </a:rPr>
              <a:t>is obtained </a:t>
            </a:r>
            <a:r>
              <a:rPr lang="en-US" sz="2400" dirty="0">
                <a:cs typeface="Times New Roman" pitchFamily="18" charset="0"/>
              </a:rPr>
              <a:t>by </a:t>
            </a:r>
            <a:r>
              <a:rPr lang="en-US" sz="2400" dirty="0">
                <a:solidFill>
                  <a:srgbClr val="C00000"/>
                </a:solidFill>
                <a:cs typeface="Times New Roman" pitchFamily="18" charset="0"/>
              </a:rPr>
              <a:t>summing </a:t>
            </a:r>
            <a:r>
              <a:rPr lang="en-US" sz="2400">
                <a:solidFill>
                  <a:srgbClr val="C00000"/>
                </a:solidFill>
                <a:cs typeface="Times New Roman" pitchFamily="18" charset="0"/>
              </a:rPr>
              <a:t>over all possible state </a:t>
            </a:r>
            <a:r>
              <a:rPr lang="en-US" sz="2400" dirty="0">
                <a:solidFill>
                  <a:srgbClr val="C00000"/>
                </a:solidFill>
                <a:cs typeface="Times New Roman" pitchFamily="18" charset="0"/>
              </a:rPr>
              <a:t>sequences</a:t>
            </a:r>
            <a:r>
              <a:rPr lang="en-US" sz="2400" dirty="0"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73869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BB58-D63A-F0CA-6832-7BFDD42F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Marginalization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9FF575-6440-0EA0-374D-75F63C5E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950" y="2571523"/>
            <a:ext cx="3941224" cy="17149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DE4E98-6711-313D-86B5-22B77AE69C20}"/>
              </a:ext>
            </a:extLst>
          </p:cNvPr>
          <p:cNvSpPr txBox="1"/>
          <p:nvPr/>
        </p:nvSpPr>
        <p:spPr>
          <a:xfrm>
            <a:off x="185057" y="4549676"/>
            <a:ext cx="1200694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cs typeface="Times New Roman" pitchFamily="18" charset="0"/>
              </a:rPr>
              <a:t>Marginalize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cs typeface="Times New Roman" pitchFamily="18" charset="0"/>
              </a:rPr>
              <a:t>out</a:t>
            </a:r>
            <a:r>
              <a:rPr lang="en-US" sz="2400" dirty="0">
                <a:cs typeface="Times New Roman" pitchFamily="18" charset="0"/>
              </a:rPr>
              <a:t> atmospheric </a:t>
            </a:r>
            <a:r>
              <a:rPr lang="en-US" sz="2400" dirty="0">
                <a:solidFill>
                  <a:srgbClr val="C00000"/>
                </a:solidFill>
                <a:cs typeface="Times New Roman" pitchFamily="18" charset="0"/>
              </a:rPr>
              <a:t>pressure:</a:t>
            </a:r>
          </a:p>
          <a:p>
            <a:endParaRPr lang="en-US" sz="2400" dirty="0"/>
          </a:p>
          <a:p>
            <a:r>
              <a:rPr lang="en-US" sz="2400" dirty="0"/>
              <a:t>P(Rain) = P(Rain, Low Pressure) + P(Rain, High Pressure)</a:t>
            </a:r>
          </a:p>
          <a:p>
            <a:r>
              <a:rPr lang="en-US" sz="2400" dirty="0"/>
              <a:t>             = p(Rain | Low Pressure) * p(Low Pressure)  +  p(Rain | High Pressure) * p(High Pressure)</a:t>
            </a:r>
          </a:p>
          <a:p>
            <a:r>
              <a:rPr lang="en-US" sz="2400" dirty="0"/>
              <a:t>             = 0.8 * 0.375 + 0.4* 0.625 </a:t>
            </a:r>
          </a:p>
          <a:p>
            <a:r>
              <a:rPr lang="en-US" sz="2400" dirty="0"/>
              <a:t>             = 0.55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5EC6B-958C-ED6A-8231-50CD6691D5EC}"/>
              </a:ext>
            </a:extLst>
          </p:cNvPr>
          <p:cNvSpPr txBox="1"/>
          <p:nvPr/>
        </p:nvSpPr>
        <p:spPr>
          <a:xfrm>
            <a:off x="7745184" y="2308324"/>
            <a:ext cx="42617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rgbClr val="C00000"/>
                </a:solidFill>
              </a:rPr>
              <a:t>initial</a:t>
            </a:r>
            <a:r>
              <a:rPr lang="en-US" sz="2000" dirty="0"/>
              <a:t> state distribution :</a:t>
            </a:r>
            <a:endParaRPr lang="en-US" altLang="en-US" sz="2000" dirty="0">
              <a:latin typeface="Calibri (Body)"/>
            </a:endParaRPr>
          </a:p>
          <a:p>
            <a:r>
              <a:rPr lang="en-US" altLang="en-US" sz="2000" b="1" dirty="0">
                <a:latin typeface="Calibri (Body)"/>
              </a:rPr>
              <a:t>P(</a:t>
            </a:r>
            <a:r>
              <a:rPr lang="en-US" sz="2000" b="1" dirty="0"/>
              <a:t>Low Pressure</a:t>
            </a:r>
            <a:r>
              <a:rPr lang="en-US" altLang="en-US" sz="2000" b="1" dirty="0">
                <a:latin typeface="Calibri (Body)"/>
              </a:rPr>
              <a:t>)=0.375  </a:t>
            </a:r>
          </a:p>
          <a:p>
            <a:r>
              <a:rPr lang="en-US" altLang="en-US" sz="2000" b="1" dirty="0">
                <a:latin typeface="Calibri (Body)"/>
              </a:rPr>
              <a:t>P(</a:t>
            </a:r>
            <a:r>
              <a:rPr lang="en-US" sz="2000" b="1" dirty="0"/>
              <a:t>High Pressure</a:t>
            </a:r>
            <a:r>
              <a:rPr lang="en-US" altLang="en-US" sz="2000" b="1" dirty="0">
                <a:latin typeface="Calibri (Body)"/>
              </a:rPr>
              <a:t>)=0.625</a:t>
            </a:r>
          </a:p>
          <a:p>
            <a:endParaRPr lang="en-US" altLang="en-US" sz="2000" dirty="0">
              <a:latin typeface="Calibri (Body)"/>
            </a:endParaRPr>
          </a:p>
          <a:p>
            <a:r>
              <a:rPr lang="en-US" altLang="en-US" sz="2000" dirty="0">
                <a:latin typeface="Calibri (Body)"/>
              </a:rPr>
              <a:t>From </a:t>
            </a:r>
            <a:r>
              <a:rPr lang="en-US" altLang="en-US" sz="2000" dirty="0">
                <a:solidFill>
                  <a:srgbClr val="C00000"/>
                </a:solidFill>
                <a:latin typeface="Calibri (Body)"/>
              </a:rPr>
              <a:t>emission</a:t>
            </a:r>
            <a:r>
              <a:rPr lang="en-US" altLang="en-US" sz="2000" dirty="0">
                <a:latin typeface="Calibri (Body)"/>
              </a:rPr>
              <a:t> matrix:</a:t>
            </a:r>
          </a:p>
          <a:p>
            <a:r>
              <a:rPr lang="en-US" sz="2000" b="1" dirty="0"/>
              <a:t>p(Rain | High Pressure)</a:t>
            </a:r>
            <a:r>
              <a:rPr lang="en-US" sz="2000" b="1" dirty="0">
                <a:latin typeface="Calibri (Body)"/>
              </a:rPr>
              <a:t> = 0.4 </a:t>
            </a:r>
          </a:p>
          <a:p>
            <a:r>
              <a:rPr lang="en-US" sz="2000" b="1" dirty="0"/>
              <a:t>p(Rain | Low Pressure) = </a:t>
            </a:r>
            <a:r>
              <a:rPr lang="en-US" altLang="en-US" sz="2000" b="1" dirty="0">
                <a:latin typeface="Calibri (Body)"/>
              </a:rPr>
              <a:t> 0.8</a:t>
            </a: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1D6DE-2745-88E8-B1EC-93F3EE880338}"/>
              </a:ext>
            </a:extLst>
          </p:cNvPr>
          <p:cNvSpPr txBox="1"/>
          <p:nvPr/>
        </p:nvSpPr>
        <p:spPr>
          <a:xfrm>
            <a:off x="185056" y="1630722"/>
            <a:ext cx="10733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Marginalization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C00000"/>
                </a:solidFill>
              </a:rPr>
              <a:t>Remove</a:t>
            </a:r>
            <a:r>
              <a:rPr lang="en-US" sz="2400" dirty="0"/>
              <a:t> a variable by summing over </a:t>
            </a:r>
            <a:r>
              <a:rPr lang="en-US" sz="2400" dirty="0">
                <a:solidFill>
                  <a:srgbClr val="C00000"/>
                </a:solidFill>
              </a:rPr>
              <a:t>all</a:t>
            </a:r>
            <a:r>
              <a:rPr lang="en-US" sz="2400" dirty="0"/>
              <a:t> its </a:t>
            </a:r>
            <a:r>
              <a:rPr lang="en-US" sz="2400" dirty="0">
                <a:solidFill>
                  <a:srgbClr val="C00000"/>
                </a:solidFill>
              </a:rPr>
              <a:t>possible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2234826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A243C-806B-2552-4C5F-2E17C6716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5E3B41D1-4713-CD34-7CEA-5C6B35154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600076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2800"/>
          </a:p>
        </p:txBody>
      </p:sp>
      <p:sp>
        <p:nvSpPr>
          <p:cNvPr id="21507" name="Text Box 4">
            <a:extLst>
              <a:ext uri="{FF2B5EF4-FFF2-40B4-BE49-F238E27FC236}">
                <a16:creationId xmlns:a16="http://schemas.microsoft.com/office/drawing/2014/main" id="{5861805D-793D-C71F-3BEF-345D798BC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857" y="1266646"/>
            <a:ext cx="11225893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dirty="0">
                <a:latin typeface="Calibri (Body)"/>
              </a:rPr>
              <a:t>Suppose we want to calculate a probability of a sequence of observations:  </a:t>
            </a:r>
            <a:r>
              <a:rPr lang="en-US" altLang="en-US" dirty="0">
                <a:solidFill>
                  <a:srgbClr val="C00000"/>
                </a:solidFill>
                <a:latin typeface="Calibri (Body)"/>
              </a:rPr>
              <a:t>{‘</a:t>
            </a:r>
            <a:r>
              <a:rPr lang="en-US" altLang="en-US" dirty="0" err="1">
                <a:solidFill>
                  <a:srgbClr val="C00000"/>
                </a:solidFill>
                <a:latin typeface="Calibri (Body)"/>
              </a:rPr>
              <a:t>Dry’,’Rain</a:t>
            </a:r>
            <a:r>
              <a:rPr lang="en-US" altLang="en-US" dirty="0">
                <a:solidFill>
                  <a:srgbClr val="C00000"/>
                </a:solidFill>
                <a:latin typeface="Calibri (Body)"/>
              </a:rPr>
              <a:t>’}.</a:t>
            </a:r>
          </a:p>
          <a:p>
            <a:pPr>
              <a:buFontTx/>
              <a:buChar char="•"/>
            </a:pPr>
            <a:r>
              <a:rPr lang="en-US" altLang="en-US" dirty="0">
                <a:latin typeface="Calibri (Body)"/>
              </a:rPr>
              <a:t>Suppose </a:t>
            </a:r>
            <a:r>
              <a:rPr lang="en-US" altLang="en-US" dirty="0">
                <a:solidFill>
                  <a:srgbClr val="C00000"/>
                </a:solidFill>
                <a:latin typeface="Calibri (Body)"/>
              </a:rPr>
              <a:t>initial state </a:t>
            </a:r>
            <a:r>
              <a:rPr lang="en-US" altLang="en-US" dirty="0">
                <a:latin typeface="Calibri (Body)"/>
              </a:rPr>
              <a:t>probabilities:  P(‘Low’)=0.375 , P(‘High’)=0.625 </a:t>
            </a:r>
          </a:p>
          <a:p>
            <a:pPr>
              <a:buFontTx/>
              <a:buChar char="•"/>
            </a:pPr>
            <a:r>
              <a:rPr lang="en-US" altLang="en-US" dirty="0">
                <a:latin typeface="Calibri (Body)"/>
              </a:rPr>
              <a:t>Consider all possible hidden state sequences: </a:t>
            </a:r>
          </a:p>
          <a:p>
            <a:r>
              <a:rPr lang="en-US" altLang="en-US" dirty="0">
                <a:latin typeface="Calibri (Body)"/>
              </a:rPr>
              <a:t> P({</a:t>
            </a:r>
            <a:r>
              <a:rPr lang="en-US" altLang="en-US" dirty="0">
                <a:solidFill>
                  <a:srgbClr val="C00000"/>
                </a:solidFill>
                <a:latin typeface="Calibri (Body)"/>
              </a:rPr>
              <a:t>‘</a:t>
            </a:r>
            <a:r>
              <a:rPr lang="en-US" altLang="en-US" dirty="0" err="1">
                <a:solidFill>
                  <a:srgbClr val="C00000"/>
                </a:solidFill>
                <a:latin typeface="Calibri (Body)"/>
              </a:rPr>
              <a:t>Dry’,’Rain</a:t>
            </a:r>
            <a:r>
              <a:rPr lang="en-US" altLang="en-US" dirty="0">
                <a:solidFill>
                  <a:srgbClr val="C00000"/>
                </a:solidFill>
                <a:latin typeface="Calibri (Body)"/>
              </a:rPr>
              <a:t>’</a:t>
            </a:r>
            <a:r>
              <a:rPr lang="en-US" altLang="en-US" dirty="0">
                <a:latin typeface="Calibri (Body)"/>
              </a:rPr>
              <a:t>} ) = </a:t>
            </a:r>
            <a:r>
              <a:rPr lang="en-US" altLang="en-US" dirty="0">
                <a:highlight>
                  <a:srgbClr val="FFFF00"/>
                </a:highlight>
                <a:latin typeface="Calibri (Body)"/>
              </a:rPr>
              <a:t>P({‘</a:t>
            </a:r>
            <a:r>
              <a:rPr lang="en-US" altLang="en-US" dirty="0" err="1">
                <a:highlight>
                  <a:srgbClr val="FFFF00"/>
                </a:highlight>
                <a:latin typeface="Calibri (Body)"/>
              </a:rPr>
              <a:t>Dry’,’Rain</a:t>
            </a:r>
            <a:r>
              <a:rPr lang="en-US" altLang="en-US" dirty="0">
                <a:highlight>
                  <a:srgbClr val="FFFF00"/>
                </a:highlight>
                <a:latin typeface="Calibri (Body)"/>
              </a:rPr>
              <a:t>’} , {‘</a:t>
            </a:r>
            <a:r>
              <a:rPr lang="en-US" altLang="en-US" dirty="0" err="1">
                <a:highlight>
                  <a:srgbClr val="FFFF00"/>
                </a:highlight>
                <a:latin typeface="Calibri (Body)"/>
              </a:rPr>
              <a:t>Low’,’Low</a:t>
            </a:r>
            <a:r>
              <a:rPr lang="en-US" altLang="en-US" dirty="0">
                <a:highlight>
                  <a:srgbClr val="FFFF00"/>
                </a:highlight>
                <a:latin typeface="Calibri (Body)"/>
              </a:rPr>
              <a:t>’}) </a:t>
            </a:r>
            <a:r>
              <a:rPr lang="en-US" altLang="en-US" dirty="0">
                <a:latin typeface="Calibri (Body)"/>
              </a:rPr>
              <a:t>+ P({‘</a:t>
            </a:r>
            <a:r>
              <a:rPr lang="en-US" altLang="en-US" dirty="0" err="1">
                <a:latin typeface="Calibri (Body)"/>
              </a:rPr>
              <a:t>Dry’,’Rain</a:t>
            </a:r>
            <a:r>
              <a:rPr lang="en-US" altLang="en-US" dirty="0">
                <a:latin typeface="Calibri (Body)"/>
              </a:rPr>
              <a:t>’} , {‘</a:t>
            </a:r>
            <a:r>
              <a:rPr lang="en-US" altLang="en-US" dirty="0" err="1">
                <a:latin typeface="Calibri (Body)"/>
              </a:rPr>
              <a:t>Low’,’High</a:t>
            </a:r>
            <a:r>
              <a:rPr lang="en-US" altLang="en-US" dirty="0">
                <a:latin typeface="Calibri (Body)"/>
              </a:rPr>
              <a:t>’}) + P({‘</a:t>
            </a:r>
            <a:r>
              <a:rPr lang="en-US" altLang="en-US" dirty="0" err="1">
                <a:latin typeface="Calibri (Body)"/>
              </a:rPr>
              <a:t>Dry’,’Rain</a:t>
            </a:r>
            <a:r>
              <a:rPr lang="en-US" altLang="en-US" dirty="0">
                <a:latin typeface="Calibri (Body)"/>
              </a:rPr>
              <a:t>’} , {‘</a:t>
            </a:r>
            <a:r>
              <a:rPr lang="en-US" altLang="en-US" dirty="0" err="1">
                <a:latin typeface="Calibri (Body)"/>
              </a:rPr>
              <a:t>High’,’Low</a:t>
            </a:r>
            <a:r>
              <a:rPr lang="en-US" altLang="en-US" dirty="0">
                <a:latin typeface="Calibri (Body)"/>
              </a:rPr>
              <a:t>’}) + P({‘</a:t>
            </a:r>
            <a:r>
              <a:rPr lang="en-US" altLang="en-US" dirty="0" err="1">
                <a:latin typeface="Calibri (Body)"/>
              </a:rPr>
              <a:t>Dry’,’Rain</a:t>
            </a:r>
            <a:r>
              <a:rPr lang="en-US" altLang="en-US" dirty="0">
                <a:latin typeface="Calibri (Body)"/>
              </a:rPr>
              <a:t>’} , {‘</a:t>
            </a:r>
            <a:r>
              <a:rPr lang="en-US" altLang="en-US" dirty="0" err="1">
                <a:latin typeface="Calibri (Body)"/>
              </a:rPr>
              <a:t>High’,’High</a:t>
            </a:r>
            <a:r>
              <a:rPr lang="en-US" altLang="en-US" dirty="0">
                <a:latin typeface="Calibri (Body)"/>
              </a:rPr>
              <a:t>’}) </a:t>
            </a:r>
          </a:p>
          <a:p>
            <a:endParaRPr lang="en-US" altLang="en-US" sz="2800" dirty="0">
              <a:latin typeface="Calibri (Body)"/>
            </a:endParaRPr>
          </a:p>
          <a:p>
            <a:r>
              <a:rPr lang="en-US" altLang="en-US" sz="2000" dirty="0">
                <a:latin typeface="Calibri (Body)"/>
              </a:rPr>
              <a:t>Where first term is : </a:t>
            </a:r>
          </a:p>
          <a:p>
            <a:r>
              <a:rPr lang="en-US" altLang="en-US" sz="2800" dirty="0">
                <a:highlight>
                  <a:srgbClr val="FFFF00"/>
                </a:highlight>
                <a:latin typeface="Calibri (Body)"/>
              </a:rPr>
              <a:t>P(</a:t>
            </a:r>
            <a:r>
              <a:rPr lang="en-US" altLang="en-US" sz="2000" dirty="0">
                <a:highlight>
                  <a:srgbClr val="FFFF00"/>
                </a:highlight>
                <a:latin typeface="Calibri (Body)"/>
              </a:rPr>
              <a:t>{‘</a:t>
            </a:r>
            <a:r>
              <a:rPr lang="en-US" altLang="en-US" sz="2000" dirty="0" err="1">
                <a:highlight>
                  <a:srgbClr val="FFFF00"/>
                </a:highlight>
                <a:latin typeface="Calibri (Body)"/>
              </a:rPr>
              <a:t>Dry’,’Rain</a:t>
            </a:r>
            <a:r>
              <a:rPr lang="en-US" altLang="en-US" sz="2000" dirty="0">
                <a:highlight>
                  <a:srgbClr val="FFFF00"/>
                </a:highlight>
                <a:latin typeface="Calibri (Body)"/>
              </a:rPr>
              <a:t>’} , {‘</a:t>
            </a:r>
            <a:r>
              <a:rPr lang="en-US" altLang="en-US" sz="2000" dirty="0" err="1">
                <a:highlight>
                  <a:srgbClr val="FFFF00"/>
                </a:highlight>
                <a:latin typeface="Calibri (Body)"/>
              </a:rPr>
              <a:t>Low’,’Low</a:t>
            </a:r>
            <a:r>
              <a:rPr lang="en-US" altLang="en-US" sz="2000" dirty="0">
                <a:highlight>
                  <a:srgbClr val="FFFF00"/>
                </a:highlight>
                <a:latin typeface="Calibri (Body)"/>
              </a:rPr>
              <a:t>’}</a:t>
            </a:r>
            <a:r>
              <a:rPr lang="en-US" altLang="en-US" sz="2800" dirty="0">
                <a:highlight>
                  <a:srgbClr val="FFFF00"/>
                </a:highlight>
                <a:latin typeface="Calibri (Body)"/>
              </a:rPr>
              <a:t>)</a:t>
            </a:r>
            <a:r>
              <a:rPr lang="en-US" altLang="en-US" sz="2800" dirty="0">
                <a:latin typeface="Calibri (Body)"/>
              </a:rPr>
              <a:t>= </a:t>
            </a:r>
          </a:p>
          <a:p>
            <a:r>
              <a:rPr lang="en-US" altLang="en-US" sz="2800" dirty="0">
                <a:highlight>
                  <a:srgbClr val="00FF00"/>
                </a:highlight>
                <a:latin typeface="Calibri (Body)"/>
              </a:rPr>
              <a:t>P(</a:t>
            </a:r>
            <a:r>
              <a:rPr lang="en-US" altLang="en-US" sz="2000" dirty="0">
                <a:highlight>
                  <a:srgbClr val="00FF00"/>
                </a:highlight>
                <a:latin typeface="Calibri (Body)"/>
              </a:rPr>
              <a:t>{‘</a:t>
            </a:r>
            <a:r>
              <a:rPr lang="en-US" altLang="en-US" sz="2000" dirty="0" err="1">
                <a:highlight>
                  <a:srgbClr val="00FF00"/>
                </a:highlight>
                <a:latin typeface="Calibri (Body)"/>
              </a:rPr>
              <a:t>Dry’,’Rain</a:t>
            </a:r>
            <a:r>
              <a:rPr lang="en-US" altLang="en-US" sz="2000" dirty="0">
                <a:highlight>
                  <a:srgbClr val="00FF00"/>
                </a:highlight>
                <a:latin typeface="Calibri (Body)"/>
              </a:rPr>
              <a:t>’} | {‘</a:t>
            </a:r>
            <a:r>
              <a:rPr lang="en-US" altLang="en-US" sz="2000" dirty="0" err="1">
                <a:highlight>
                  <a:srgbClr val="00FF00"/>
                </a:highlight>
                <a:latin typeface="Calibri (Body)"/>
              </a:rPr>
              <a:t>Low’,’Low</a:t>
            </a:r>
            <a:r>
              <a:rPr lang="en-US" altLang="en-US" sz="2000" dirty="0">
                <a:highlight>
                  <a:srgbClr val="00FF00"/>
                </a:highlight>
                <a:latin typeface="Calibri (Body)"/>
              </a:rPr>
              <a:t>’}</a:t>
            </a:r>
            <a:r>
              <a:rPr lang="en-US" altLang="en-US" sz="2800" dirty="0">
                <a:highlight>
                  <a:srgbClr val="00FF00"/>
                </a:highlight>
                <a:latin typeface="Calibri (Body)"/>
              </a:rPr>
              <a:t>)  </a:t>
            </a:r>
            <a:r>
              <a:rPr lang="en-US" altLang="en-US" sz="2800" dirty="0">
                <a:highlight>
                  <a:srgbClr val="00FFFF"/>
                </a:highlight>
                <a:latin typeface="Calibri (Body)"/>
              </a:rPr>
              <a:t>P(</a:t>
            </a:r>
            <a:r>
              <a:rPr lang="en-US" altLang="en-US" sz="2000" dirty="0">
                <a:highlight>
                  <a:srgbClr val="00FFFF"/>
                </a:highlight>
                <a:latin typeface="Calibri (Body)"/>
              </a:rPr>
              <a:t>{‘</a:t>
            </a:r>
            <a:r>
              <a:rPr lang="en-US" altLang="en-US" sz="2000" dirty="0" err="1">
                <a:highlight>
                  <a:srgbClr val="00FFFF"/>
                </a:highlight>
                <a:latin typeface="Calibri (Body)"/>
              </a:rPr>
              <a:t>Low’,’Low</a:t>
            </a:r>
            <a:r>
              <a:rPr lang="en-US" altLang="en-US" sz="2000" dirty="0">
                <a:highlight>
                  <a:srgbClr val="00FFFF"/>
                </a:highlight>
                <a:latin typeface="Calibri (Body)"/>
              </a:rPr>
              <a:t>’}</a:t>
            </a:r>
            <a:r>
              <a:rPr lang="en-US" altLang="en-US" sz="2800" dirty="0">
                <a:highlight>
                  <a:srgbClr val="00FFFF"/>
                </a:highlight>
                <a:latin typeface="Calibri (Body)"/>
              </a:rPr>
              <a:t>) </a:t>
            </a:r>
            <a:r>
              <a:rPr lang="en-US" altLang="en-US" sz="2800" dirty="0">
                <a:latin typeface="Calibri (Body)"/>
              </a:rPr>
              <a:t>= </a:t>
            </a:r>
          </a:p>
          <a:p>
            <a:r>
              <a:rPr lang="en-US" altLang="en-US" sz="2800" dirty="0">
                <a:highlight>
                  <a:srgbClr val="00FF00"/>
                </a:highlight>
                <a:latin typeface="Calibri (Body)"/>
              </a:rPr>
              <a:t>P(</a:t>
            </a:r>
            <a:r>
              <a:rPr lang="en-US" altLang="en-US" sz="2000" dirty="0">
                <a:highlight>
                  <a:srgbClr val="00FF00"/>
                </a:highlight>
                <a:latin typeface="Calibri (Body)"/>
              </a:rPr>
              <a:t>‘</a:t>
            </a:r>
            <a:r>
              <a:rPr lang="en-US" altLang="en-US" sz="2000" dirty="0" err="1">
                <a:highlight>
                  <a:srgbClr val="00FF00"/>
                </a:highlight>
                <a:latin typeface="Calibri (Body)"/>
              </a:rPr>
              <a:t>Dry’|’Low</a:t>
            </a:r>
            <a:r>
              <a:rPr lang="en-US" altLang="en-US" sz="2000" dirty="0">
                <a:highlight>
                  <a:srgbClr val="00FF00"/>
                </a:highlight>
                <a:latin typeface="Calibri (Body)"/>
              </a:rPr>
              <a:t>’</a:t>
            </a:r>
            <a:r>
              <a:rPr lang="en-US" altLang="en-US" sz="2800" dirty="0">
                <a:highlight>
                  <a:srgbClr val="00FF00"/>
                </a:highlight>
                <a:latin typeface="Calibri (Body)"/>
              </a:rPr>
              <a:t>)P(</a:t>
            </a:r>
            <a:r>
              <a:rPr lang="en-US" altLang="en-US" sz="2000" dirty="0">
                <a:highlight>
                  <a:srgbClr val="00FF00"/>
                </a:highlight>
                <a:latin typeface="Calibri (Body)"/>
              </a:rPr>
              <a:t>‘</a:t>
            </a:r>
            <a:r>
              <a:rPr lang="en-US" altLang="en-US" sz="2000" dirty="0" err="1">
                <a:highlight>
                  <a:srgbClr val="00FF00"/>
                </a:highlight>
                <a:latin typeface="Calibri (Body)"/>
              </a:rPr>
              <a:t>Rain’|’Low</a:t>
            </a:r>
            <a:r>
              <a:rPr lang="en-US" altLang="en-US" sz="2000" dirty="0">
                <a:highlight>
                  <a:srgbClr val="00FF00"/>
                </a:highlight>
                <a:latin typeface="Calibri (Body)"/>
              </a:rPr>
              <a:t>’</a:t>
            </a:r>
            <a:r>
              <a:rPr lang="en-US" altLang="en-US" sz="2800" dirty="0">
                <a:highlight>
                  <a:srgbClr val="00FF00"/>
                </a:highlight>
                <a:latin typeface="Calibri (Body)"/>
              </a:rPr>
              <a:t>) </a:t>
            </a:r>
            <a:r>
              <a:rPr lang="en-US" altLang="en-US" sz="2800" dirty="0">
                <a:highlight>
                  <a:srgbClr val="00FFFF"/>
                </a:highlight>
                <a:latin typeface="Calibri (Body)"/>
              </a:rPr>
              <a:t>P(</a:t>
            </a:r>
            <a:r>
              <a:rPr lang="en-US" altLang="en-US" sz="2000" dirty="0">
                <a:highlight>
                  <a:srgbClr val="00FFFF"/>
                </a:highlight>
                <a:latin typeface="Calibri (Body)"/>
              </a:rPr>
              <a:t>‘</a:t>
            </a:r>
            <a:r>
              <a:rPr lang="en-US" altLang="en-US" sz="2000" dirty="0" err="1">
                <a:highlight>
                  <a:srgbClr val="00FFFF"/>
                </a:highlight>
                <a:latin typeface="Calibri (Body)"/>
              </a:rPr>
              <a:t>Low’|’Low</a:t>
            </a:r>
            <a:r>
              <a:rPr lang="en-US" altLang="en-US" sz="2800" dirty="0">
                <a:highlight>
                  <a:srgbClr val="00FFFF"/>
                </a:highlight>
                <a:latin typeface="Calibri (Body)"/>
              </a:rPr>
              <a:t>) P(</a:t>
            </a:r>
            <a:r>
              <a:rPr lang="en-US" altLang="en-US" sz="2000" dirty="0">
                <a:highlight>
                  <a:srgbClr val="00FFFF"/>
                </a:highlight>
                <a:latin typeface="Calibri (Body)"/>
              </a:rPr>
              <a:t>‘Low’</a:t>
            </a:r>
            <a:r>
              <a:rPr lang="en-US" altLang="en-US" sz="2800" dirty="0">
                <a:highlight>
                  <a:srgbClr val="00FFFF"/>
                </a:highlight>
                <a:latin typeface="Calibri (Body)"/>
              </a:rPr>
              <a:t>)</a:t>
            </a:r>
          </a:p>
          <a:p>
            <a:r>
              <a:rPr lang="en-US" altLang="en-US" sz="2800" dirty="0">
                <a:latin typeface="Calibri (Body)"/>
              </a:rPr>
              <a:t>= </a:t>
            </a:r>
            <a:r>
              <a:rPr lang="en-US" altLang="en-US" sz="2800" dirty="0">
                <a:highlight>
                  <a:srgbClr val="00FF00"/>
                </a:highlight>
                <a:latin typeface="Calibri (Body)"/>
              </a:rPr>
              <a:t>0.2*0.8</a:t>
            </a:r>
            <a:r>
              <a:rPr lang="en-US" altLang="en-US" sz="2800" dirty="0">
                <a:latin typeface="Calibri (Body)"/>
              </a:rPr>
              <a:t>*</a:t>
            </a:r>
            <a:r>
              <a:rPr lang="en-US" altLang="en-US" sz="2800" dirty="0">
                <a:highlight>
                  <a:srgbClr val="00FFFF"/>
                </a:highlight>
                <a:latin typeface="Calibri (Body)"/>
              </a:rPr>
              <a:t>0.5*0.375</a:t>
            </a:r>
          </a:p>
          <a:p>
            <a:r>
              <a:rPr lang="en-US" altLang="en-US" sz="2800" dirty="0">
                <a:latin typeface="Calibri (Body)"/>
              </a:rPr>
              <a:t>= 0.03</a:t>
            </a:r>
          </a:p>
          <a:p>
            <a:r>
              <a:rPr lang="en-US" altLang="en-US" sz="2800" dirty="0">
                <a:latin typeface="Calibri (Body)"/>
              </a:rPr>
              <a:t>Many </a:t>
            </a:r>
            <a:r>
              <a:rPr lang="en-US" altLang="en-US" sz="2800" dirty="0">
                <a:solidFill>
                  <a:srgbClr val="C00000"/>
                </a:solidFill>
                <a:latin typeface="Calibri (Body)"/>
              </a:rPr>
              <a:t>redundant</a:t>
            </a:r>
            <a:r>
              <a:rPr lang="en-US" altLang="en-US" sz="2800" dirty="0">
                <a:latin typeface="Calibri (Body)"/>
              </a:rPr>
              <a:t> calculations - </a:t>
            </a:r>
            <a:r>
              <a:rPr lang="en-US" altLang="en-US" sz="2800" dirty="0">
                <a:solidFill>
                  <a:srgbClr val="C00000"/>
                </a:solidFill>
                <a:latin typeface="Calibri (Body)"/>
              </a:rPr>
              <a:t>Computationally expensive</a:t>
            </a:r>
          </a:p>
        </p:txBody>
      </p:sp>
      <p:sp>
        <p:nvSpPr>
          <p:cNvPr id="21508" name="Rectangle 5">
            <a:extLst>
              <a:ext uri="{FF2B5EF4-FFF2-40B4-BE49-F238E27FC236}">
                <a16:creationId xmlns:a16="http://schemas.microsoft.com/office/drawing/2014/main" id="{F1CD46F6-AB3D-196F-E774-DC9C090A48B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0"/>
            <a:ext cx="8686800" cy="1143000"/>
          </a:xfrm>
        </p:spPr>
        <p:txBody>
          <a:bodyPr/>
          <a:lstStyle/>
          <a:p>
            <a:pPr algn="ctr"/>
            <a:r>
              <a:rPr lang="en-US" spc="-95"/>
              <a:t>Evaluation </a:t>
            </a:r>
            <a:r>
              <a:rPr lang="en-US" spc="-95" dirty="0"/>
              <a:t>Problem </a:t>
            </a:r>
            <a:r>
              <a:rPr lang="en-US" spc="-95"/>
              <a:t>- Example</a:t>
            </a:r>
            <a:endParaRPr lang="en-US" altLang="en-US" spc="-95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BC234-76B2-F13A-4833-A8DBA5E9D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543" y="3278140"/>
            <a:ext cx="3334097" cy="231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077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>
            <a:extLst>
              <a:ext uri="{FF2B5EF4-FFF2-40B4-BE49-F238E27FC236}">
                <a16:creationId xmlns:a16="http://schemas.microsoft.com/office/drawing/2014/main" id="{66F70618-F8F5-5D80-DA32-39825EF42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pc="-95" dirty="0"/>
              <a:t>Evaluation Problem - </a:t>
            </a:r>
            <a:r>
              <a:rPr lang="en-US" altLang="en-US" spc="-95" dirty="0"/>
              <a:t>Forward Algorithm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BA0AA00F-8E91-376E-9E47-331BA7403F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7752" y="1813667"/>
            <a:ext cx="5405011" cy="4724400"/>
          </a:xfrm>
        </p:spPr>
        <p:txBody>
          <a:bodyPr>
            <a:normAutofit fontScale="92500" lnSpcReduction="20000"/>
          </a:bodyPr>
          <a:lstStyle/>
          <a:p>
            <a:pPr marL="0" indent="0" eaLnBrk="1" hangingPunct="1">
              <a:buNone/>
            </a:pPr>
            <a:r>
              <a:rPr lang="en-US" altLang="en-US" b="1" dirty="0">
                <a:ea typeface="ＭＳ Ｐゴシック" panose="020B0600070205080204" pitchFamily="34" charset="-128"/>
              </a:rPr>
              <a:t>Forward Algorithm</a:t>
            </a:r>
            <a:r>
              <a:rPr lang="en-US" altLang="en-US" dirty="0">
                <a:ea typeface="ＭＳ Ｐゴシック" panose="020B0600070205080204" pitchFamily="34" charset="-128"/>
              </a:rPr>
              <a:t>: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Uses 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dynamic programming </a:t>
            </a:r>
            <a:r>
              <a:rPr lang="en-US" altLang="en-US" dirty="0">
                <a:ea typeface="ＭＳ Ｐゴシック" panose="020B0600070205080204" pitchFamily="34" charset="-128"/>
              </a:rPr>
              <a:t>and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recursion</a:t>
            </a:r>
          </a:p>
          <a:p>
            <a:pPr eaLnBrk="1" hangingPunct="1"/>
            <a:endParaRPr lang="en-US" altLang="en-US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Keeps</a:t>
            </a:r>
            <a:r>
              <a:rPr lang="en-US" altLang="en-US" dirty="0">
                <a:ea typeface="ＭＳ Ｐゴシック" panose="020B0600070205080204" pitchFamily="34" charset="-128"/>
              </a:rPr>
              <a:t> previous 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subproblem</a:t>
            </a:r>
            <a:r>
              <a:rPr lang="en-US" altLang="en-US" dirty="0">
                <a:ea typeface="ＭＳ Ｐゴシック" panose="020B0600070205080204" pitchFamily="34" charset="-128"/>
              </a:rPr>
              <a:t> solution to 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speed up calculations</a:t>
            </a:r>
          </a:p>
          <a:p>
            <a:pPr eaLnBrk="1" hangingPunct="1"/>
            <a:endParaRPr lang="en-US" altLang="en-US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Uses 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Markov assumption</a:t>
            </a:r>
            <a:r>
              <a:rPr lang="en-US" altLang="en-US" dirty="0">
                <a:ea typeface="ＭＳ Ｐゴシック" panose="020B0600070205080204" pitchFamily="34" charset="-128"/>
              </a:rPr>
              <a:t> that each state is only influenced by the last state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Uses 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marginalization</a:t>
            </a:r>
          </a:p>
          <a:p>
            <a:pPr eaLnBrk="1" hangingPunct="1"/>
            <a:endParaRPr lang="en-US" altLang="en-US" dirty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B455861E-C002-A4FF-653D-D9DE0DF5B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2763" y="33147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8439" name="Rectangle 8">
            <a:extLst>
              <a:ext uri="{FF2B5EF4-FFF2-40B4-BE49-F238E27FC236}">
                <a16:creationId xmlns:a16="http://schemas.microsoft.com/office/drawing/2014/main" id="{F2794B96-B1DE-8C71-AD12-18E6CF566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0488" y="321151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8440" name="Rectangle 10">
            <a:extLst>
              <a:ext uri="{FF2B5EF4-FFF2-40B4-BE49-F238E27FC236}">
                <a16:creationId xmlns:a16="http://schemas.microsoft.com/office/drawing/2014/main" id="{75188DB6-2E4E-D0D5-2D80-6B96C0E0A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21151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415497-8999-061F-7418-C48296DB8CD4}"/>
                  </a:ext>
                </a:extLst>
              </p:cNvPr>
              <p:cNvSpPr txBox="1"/>
              <p:nvPr/>
            </p:nvSpPr>
            <p:spPr>
              <a:xfrm>
                <a:off x="5750719" y="1813667"/>
                <a:ext cx="6096000" cy="4697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dirty="0"/>
                  <a:t>Given Hidden state at time t: 𝑋</a:t>
                </a:r>
                <a:r>
                  <a:rPr lang="en-US" sz="1400" dirty="0"/>
                  <a:t>𝑡</a:t>
                </a:r>
                <a:r>
                  <a:rPr lang="en-US" dirty="0"/>
                  <a:t>, Observation at time t: 𝑌</a:t>
                </a:r>
                <a:r>
                  <a:rPr lang="en-US" sz="1400" dirty="0"/>
                  <a:t>𝑡</a:t>
                </a:r>
                <a:r>
                  <a:rPr lang="en-US" dirty="0"/>
                  <a:t>​ :</a:t>
                </a:r>
              </a:p>
              <a:p>
                <a:pPr>
                  <a:buNone/>
                </a:pPr>
                <a:endParaRPr lang="en-US" b="1" dirty="0"/>
              </a:p>
              <a:p>
                <a:pPr>
                  <a:buNone/>
                </a:pPr>
                <a:r>
                  <a:rPr lang="en-US" b="1" dirty="0"/>
                  <a:t>Step 1: Initialization</a:t>
                </a:r>
              </a:p>
              <a:p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:</a:t>
                </a:r>
                <a:endParaRPr lang="en-US" b="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m:rPr>
                          <m:nor/>
                        </m:rPr>
                        <a:rPr lang="en-US" i="1"/>
                        <m:t>  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i="1"/>
                        <m:t>  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m:rPr>
                          <m:nor/>
                        </m:rPr>
                        <a:rPr lang="en-US" i="1"/>
                        <m:t>  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:br>
                  <a:rPr lang="fa-IR" dirty="0"/>
                </a:br>
                <a:r>
                  <a:rPr lang="en-US" b="1" dirty="0"/>
                  <a:t>Step 2: Recursive Break Down the Problem into Sub-Problems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,...,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</a:t>
                </a:r>
                <a:endParaRPr lang="en-US" b="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i="1"/>
                        <m:t> 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grow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m:rPr>
                          <m:nor/>
                        </m:rPr>
                        <a:rPr lang="en-US" i="1"/>
                        <m:t>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n-US" i="1"/>
                        <m:t>  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b="1" dirty="0"/>
                  <a:t>Step 3: Calculation of Sub-Problems and Aggregation</a:t>
                </a:r>
              </a:p>
              <a:p>
                <a:r>
                  <a:rPr lang="en-US" dirty="0"/>
                  <a:t>Total probability of the observation sequence :</a:t>
                </a:r>
                <a:endParaRPr lang="en-US" b="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i="1"/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415497-8999-061F-7418-C48296DB8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19" y="1813667"/>
                <a:ext cx="6096000" cy="4697183"/>
              </a:xfrm>
              <a:prstGeom prst="rect">
                <a:avLst/>
              </a:prstGeom>
              <a:blipFill>
                <a:blip r:embed="rId2"/>
                <a:stretch>
                  <a:fillRect l="-800"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FD60-3F08-1DEC-69FE-7CD4DC1F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-95"/>
              <a:t>Evaluation </a:t>
            </a:r>
            <a:r>
              <a:rPr lang="en-US" spc="-95" dirty="0"/>
              <a:t>problem </a:t>
            </a:r>
            <a:r>
              <a:rPr lang="en-US" spc="-95"/>
              <a:t>- Example</a:t>
            </a:r>
            <a:endParaRPr lang="en-US" spc="-95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701FF-ABEE-A9B2-DC3F-CD1F0AAA9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890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buFontTx/>
              <a:buChar char="•"/>
            </a:pPr>
            <a:r>
              <a:rPr lang="en-US" altLang="en-US" dirty="0"/>
              <a:t>Suppose we want to calculate a probability of a sequence of observations in our example,  {</a:t>
            </a:r>
            <a:r>
              <a:rPr lang="en-US" altLang="en-US" dirty="0">
                <a:solidFill>
                  <a:srgbClr val="C00000"/>
                </a:solidFill>
              </a:rPr>
              <a:t>’Rain’, ’Rain’, ‘Dry’</a:t>
            </a:r>
            <a:r>
              <a:rPr lang="en-US" altLang="en-US" dirty="0"/>
              <a:t>}.</a:t>
            </a:r>
          </a:p>
          <a:p>
            <a:pPr>
              <a:buFontTx/>
              <a:buChar char="•"/>
            </a:pPr>
            <a:r>
              <a:rPr lang="en-US" altLang="en-US" dirty="0"/>
              <a:t>Suppose </a:t>
            </a:r>
            <a:r>
              <a:rPr lang="en-US" altLang="en-US" dirty="0">
                <a:solidFill>
                  <a:srgbClr val="C00000"/>
                </a:solidFill>
              </a:rPr>
              <a:t>initial</a:t>
            </a:r>
            <a:r>
              <a:rPr lang="en-US" altLang="en-US" dirty="0"/>
              <a:t> probabilities:  P(‘Low’)=0.375 , P(‘High’)=0.625 </a:t>
            </a:r>
          </a:p>
          <a:p>
            <a:pPr>
              <a:buFontTx/>
              <a:buChar char="•"/>
            </a:pPr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Observations</a:t>
            </a:r>
            <a:r>
              <a:rPr lang="en-US" altLang="en-US" dirty="0"/>
              <a:t>: Y</a:t>
            </a:r>
            <a:r>
              <a:rPr lang="en-US" altLang="en-US" sz="2000" dirty="0"/>
              <a:t>0</a:t>
            </a:r>
            <a:r>
              <a:rPr lang="en-US" altLang="en-US" dirty="0"/>
              <a:t> = ‘Rain’ , Y</a:t>
            </a:r>
            <a:r>
              <a:rPr lang="en-US" altLang="en-US" sz="1800" dirty="0"/>
              <a:t>1</a:t>
            </a:r>
            <a:r>
              <a:rPr lang="en-US" altLang="en-US" dirty="0"/>
              <a:t>=’Dry’</a:t>
            </a:r>
          </a:p>
          <a:p>
            <a:pPr marL="0" indent="0">
              <a:buNone/>
            </a:pPr>
            <a:r>
              <a:rPr lang="en-US" altLang="en-US" b="1" dirty="0"/>
              <a:t>Hidden States</a:t>
            </a:r>
            <a:r>
              <a:rPr lang="en-US" altLang="en-US" dirty="0"/>
              <a:t>: X</a:t>
            </a:r>
            <a:r>
              <a:rPr lang="en-US" altLang="en-US" sz="2000" dirty="0"/>
              <a:t>0</a:t>
            </a:r>
            <a:r>
              <a:rPr lang="en-US" altLang="en-US" dirty="0"/>
              <a:t> = ‘Low’ , X</a:t>
            </a:r>
            <a:r>
              <a:rPr lang="en-US" altLang="en-US" sz="2000" dirty="0"/>
              <a:t>1</a:t>
            </a:r>
            <a:r>
              <a:rPr lang="en-US" altLang="en-US" dirty="0"/>
              <a:t>=‘High’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Using Forward algorithm calculate :</a:t>
            </a:r>
          </a:p>
          <a:p>
            <a:pPr marL="0" indent="0">
              <a:buNone/>
            </a:pPr>
            <a:r>
              <a:rPr lang="en-US" altLang="en-US" dirty="0"/>
              <a:t>P (y</a:t>
            </a:r>
            <a:r>
              <a:rPr lang="en-US" altLang="en-US" sz="1600" dirty="0"/>
              <a:t>0</a:t>
            </a:r>
            <a:r>
              <a:rPr lang="en-US" altLang="en-US" dirty="0"/>
              <a:t>,y</a:t>
            </a:r>
            <a:r>
              <a:rPr lang="en-US" altLang="en-US" sz="1600" dirty="0"/>
              <a:t>0</a:t>
            </a:r>
            <a:r>
              <a:rPr lang="en-US" altLang="en-US" dirty="0"/>
              <a:t>,y</a:t>
            </a:r>
            <a:r>
              <a:rPr lang="en-US" altLang="en-US" sz="1600" dirty="0"/>
              <a:t>1</a:t>
            </a:r>
            <a:r>
              <a:rPr lang="en-US" altLang="en-US" dirty="0"/>
              <a:t>) = P({’Rain’, ’Rain’, ‘Dry’} )</a:t>
            </a:r>
            <a:endParaRPr lang="en-US" altLang="en-US" dirty="0">
              <a:sym typeface="Wingdings" panose="05000000000000000000" pitchFamily="2" charset="2"/>
            </a:endParaRPr>
          </a:p>
          <a:p>
            <a:pPr>
              <a:buFontTx/>
              <a:buChar char="•"/>
            </a:pPr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9F227E1-9A7D-A3DF-BC38-B28A5ECA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080" y="3390170"/>
            <a:ext cx="3961720" cy="257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1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C8B23-722A-B6DD-ECC0-16F35B2B6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pc="-95"/>
              <a:t>Forward</a:t>
            </a:r>
            <a:r>
              <a:rPr lang="en-US" spc="-95"/>
              <a:t> </a:t>
            </a:r>
            <a:r>
              <a:rPr lang="en-US" altLang="en-US" spc="-95"/>
              <a:t>Algorithm - Example</a:t>
            </a:r>
            <a:endParaRPr lang="en-US" spc="-95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BEA47-A1F2-7961-6179-27EE8E94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115" y="1144084"/>
            <a:ext cx="3535202" cy="1402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008C70-B4D9-168B-7E9A-0CE8E96B6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934" y="3007790"/>
            <a:ext cx="3439383" cy="1166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D8CDA1-0EA7-C17F-81D8-F82EC0AF3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403" y="4465434"/>
            <a:ext cx="3470914" cy="2160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B6A687-B6DB-DC19-E001-D83A772EB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571" y="4714275"/>
            <a:ext cx="5135453" cy="1960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E0A425-B6C0-9117-374D-41A0B5DF9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575" y="2490655"/>
            <a:ext cx="4162425" cy="409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B118E6-B85A-8AF2-0325-65C3BE8FD8E0}"/>
              </a:ext>
            </a:extLst>
          </p:cNvPr>
          <p:cNvSpPr txBox="1"/>
          <p:nvPr/>
        </p:nvSpPr>
        <p:spPr>
          <a:xfrm>
            <a:off x="693683" y="3429000"/>
            <a:ext cx="695164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/>
              <a:t>Markov Property</a:t>
            </a:r>
            <a:r>
              <a:rPr lang="en-US" altLang="en-US" dirty="0"/>
              <a:t>: current state only depends on </a:t>
            </a:r>
            <a:r>
              <a:rPr lang="en-US" altLang="en-US" dirty="0">
                <a:highlight>
                  <a:srgbClr val="FFFF00"/>
                </a:highlight>
              </a:rPr>
              <a:t>last state</a:t>
            </a:r>
          </a:p>
          <a:p>
            <a:r>
              <a:rPr lang="en-US" altLang="en-US" sz="1600" dirty="0"/>
              <a:t>3</a:t>
            </a:r>
            <a:r>
              <a:rPr lang="en-US" altLang="en-US" sz="1600" baseline="30000" dirty="0"/>
              <a:t>rd</a:t>
            </a:r>
            <a:r>
              <a:rPr lang="en-US" altLang="en-US" sz="1600" dirty="0"/>
              <a:t> observation is Y1 </a:t>
            </a:r>
            <a:r>
              <a:rPr lang="en-US" altLang="en-US" sz="1600" dirty="0">
                <a:sym typeface="Wingdings" panose="05000000000000000000" pitchFamily="2" charset="2"/>
              </a:rPr>
              <a:t> </a:t>
            </a:r>
            <a:r>
              <a:rPr lang="el-GR" altLang="en-US" sz="1600" dirty="0"/>
              <a:t>α3</a:t>
            </a:r>
            <a:r>
              <a:rPr lang="en-US" altLang="en-US" sz="1600" dirty="0"/>
              <a:t>(X0)</a:t>
            </a:r>
            <a:r>
              <a:rPr lang="el-GR" altLang="en-US" sz="1600" dirty="0"/>
              <a:t> = </a:t>
            </a:r>
            <a:r>
              <a:rPr lang="en-US" altLang="en-US" sz="1600" dirty="0">
                <a:solidFill>
                  <a:srgbClr val="C00000"/>
                </a:solidFill>
              </a:rPr>
              <a:t>p(Y1|X0)</a:t>
            </a:r>
            <a:r>
              <a:rPr lang="en-US" altLang="en-US" sz="1600" dirty="0"/>
              <a:t> * </a:t>
            </a:r>
            <a:r>
              <a:rPr lang="en-US" altLang="en-US" sz="1600" dirty="0">
                <a:highlight>
                  <a:srgbClr val="FFFF00"/>
                </a:highlight>
              </a:rPr>
              <a:t>(</a:t>
            </a:r>
            <a:r>
              <a:rPr lang="el-GR" altLang="en-US" sz="1600" dirty="0">
                <a:highlight>
                  <a:srgbClr val="FFFF00"/>
                </a:highlight>
              </a:rPr>
              <a:t>α2(</a:t>
            </a:r>
            <a:r>
              <a:rPr lang="en-US" altLang="en-US" sz="1600" dirty="0">
                <a:highlight>
                  <a:srgbClr val="FFFF00"/>
                </a:highlight>
              </a:rPr>
              <a:t>X0)*</a:t>
            </a:r>
            <a:r>
              <a:rPr lang="en-US" altLang="en-US" sz="1600" dirty="0">
                <a:solidFill>
                  <a:srgbClr val="00B050"/>
                </a:solidFill>
                <a:highlight>
                  <a:srgbClr val="FFFF00"/>
                </a:highlight>
              </a:rPr>
              <a:t>p(X0|X0)</a:t>
            </a:r>
            <a:r>
              <a:rPr lang="en-US" altLang="en-US" sz="1600" dirty="0">
                <a:highlight>
                  <a:srgbClr val="FFFF00"/>
                </a:highlight>
              </a:rPr>
              <a:t> + </a:t>
            </a:r>
            <a:r>
              <a:rPr lang="el-GR" altLang="en-US" sz="1600" dirty="0">
                <a:highlight>
                  <a:srgbClr val="FFFF00"/>
                </a:highlight>
              </a:rPr>
              <a:t>α2(</a:t>
            </a:r>
            <a:r>
              <a:rPr lang="en-US" altLang="en-US" sz="1600" dirty="0">
                <a:highlight>
                  <a:srgbClr val="FFFF00"/>
                </a:highlight>
              </a:rPr>
              <a:t>X1)*</a:t>
            </a:r>
            <a:r>
              <a:rPr lang="en-US" altLang="en-US" sz="1600" dirty="0">
                <a:solidFill>
                  <a:srgbClr val="00B050"/>
                </a:solidFill>
                <a:highlight>
                  <a:srgbClr val="FFFF00"/>
                </a:highlight>
              </a:rPr>
              <a:t>p(X0|X1)</a:t>
            </a:r>
            <a:r>
              <a:rPr lang="en-US" altLang="en-US" sz="1600" dirty="0">
                <a:highlight>
                  <a:srgbClr val="FFFF00"/>
                </a:highlight>
              </a:rPr>
              <a:t>) </a:t>
            </a:r>
          </a:p>
          <a:p>
            <a:r>
              <a:rPr lang="en-US" altLang="en-US" sz="1600" dirty="0"/>
              <a:t>3</a:t>
            </a:r>
            <a:r>
              <a:rPr lang="en-US" altLang="en-US" sz="1600" baseline="30000" dirty="0"/>
              <a:t>rd</a:t>
            </a:r>
            <a:r>
              <a:rPr lang="en-US" altLang="en-US" sz="1600" dirty="0"/>
              <a:t> observation is Y1 </a:t>
            </a:r>
            <a:r>
              <a:rPr lang="en-US" altLang="en-US" sz="1600" dirty="0">
                <a:sym typeface="Wingdings" panose="05000000000000000000" pitchFamily="2" charset="2"/>
              </a:rPr>
              <a:t> </a:t>
            </a:r>
            <a:r>
              <a:rPr lang="el-GR" altLang="en-US" sz="1600" dirty="0"/>
              <a:t>α3</a:t>
            </a:r>
            <a:r>
              <a:rPr lang="en-US" altLang="en-US" sz="1600" dirty="0"/>
              <a:t>(X1)</a:t>
            </a:r>
            <a:r>
              <a:rPr lang="el-GR" altLang="en-US" sz="1600" dirty="0"/>
              <a:t> = </a:t>
            </a:r>
            <a:r>
              <a:rPr lang="en-US" altLang="en-US" sz="1600" dirty="0">
                <a:solidFill>
                  <a:srgbClr val="C00000"/>
                </a:solidFill>
              </a:rPr>
              <a:t>p(Y1|X1)</a:t>
            </a:r>
            <a:r>
              <a:rPr lang="en-US" altLang="en-US" sz="1600" dirty="0"/>
              <a:t> * </a:t>
            </a:r>
            <a:r>
              <a:rPr lang="en-US" altLang="en-US" sz="1600" dirty="0">
                <a:highlight>
                  <a:srgbClr val="FFFF00"/>
                </a:highlight>
              </a:rPr>
              <a:t>(</a:t>
            </a:r>
            <a:r>
              <a:rPr lang="el-GR" altLang="en-US" sz="1600" dirty="0">
                <a:highlight>
                  <a:srgbClr val="FFFF00"/>
                </a:highlight>
              </a:rPr>
              <a:t>α2(</a:t>
            </a:r>
            <a:r>
              <a:rPr lang="en-US" altLang="en-US" sz="1600" dirty="0">
                <a:highlight>
                  <a:srgbClr val="FFFF00"/>
                </a:highlight>
              </a:rPr>
              <a:t>X0)*</a:t>
            </a:r>
            <a:r>
              <a:rPr lang="en-US" altLang="en-US" sz="1600" dirty="0">
                <a:solidFill>
                  <a:srgbClr val="00B050"/>
                </a:solidFill>
                <a:highlight>
                  <a:srgbClr val="FFFF00"/>
                </a:highlight>
              </a:rPr>
              <a:t>p(X1|X0)</a:t>
            </a:r>
            <a:r>
              <a:rPr lang="en-US" altLang="en-US" sz="1600" dirty="0">
                <a:highlight>
                  <a:srgbClr val="FFFF00"/>
                </a:highlight>
              </a:rPr>
              <a:t> + </a:t>
            </a:r>
            <a:r>
              <a:rPr lang="el-GR" altLang="en-US" sz="1600" dirty="0">
                <a:highlight>
                  <a:srgbClr val="FFFF00"/>
                </a:highlight>
              </a:rPr>
              <a:t>α2(</a:t>
            </a:r>
            <a:r>
              <a:rPr lang="en-US" altLang="en-US" sz="1600" dirty="0">
                <a:highlight>
                  <a:srgbClr val="FFFF00"/>
                </a:highlight>
              </a:rPr>
              <a:t>X1)*</a:t>
            </a:r>
            <a:r>
              <a:rPr lang="en-US" altLang="en-US" sz="1600" dirty="0">
                <a:solidFill>
                  <a:srgbClr val="00B050"/>
                </a:solidFill>
                <a:highlight>
                  <a:srgbClr val="FFFF00"/>
                </a:highlight>
              </a:rPr>
              <a:t>p(X1|X1)</a:t>
            </a:r>
            <a:r>
              <a:rPr lang="en-US" altLang="en-US" sz="1600" dirty="0">
                <a:highlight>
                  <a:srgbClr val="FFFF00"/>
                </a:highlight>
              </a:rPr>
              <a:t>) </a:t>
            </a:r>
          </a:p>
          <a:p>
            <a:r>
              <a:rPr lang="en-US" dirty="0">
                <a:solidFill>
                  <a:srgbClr val="C00000"/>
                </a:solidFill>
              </a:rPr>
              <a:t>                 Observation Matrix       </a:t>
            </a:r>
            <a:r>
              <a:rPr lang="en-US" dirty="0">
                <a:solidFill>
                  <a:srgbClr val="00B050"/>
                </a:solidFill>
              </a:rPr>
              <a:t>Transition Matrix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9D09C-2AE2-E0B1-9983-1BA4E2F4F473}"/>
              </a:ext>
            </a:extLst>
          </p:cNvPr>
          <p:cNvSpPr txBox="1"/>
          <p:nvPr/>
        </p:nvSpPr>
        <p:spPr>
          <a:xfrm>
            <a:off x="3151689" y="2041604"/>
            <a:ext cx="2035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/>
              <a:t>Marginalization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64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A667-07FB-2B0C-5B36-211C18804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F5F25-8EAA-BBE5-8C7A-75DACF81C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pc="-95"/>
              <a:t>Forward</a:t>
            </a:r>
            <a:r>
              <a:rPr lang="en-US" spc="-95"/>
              <a:t> </a:t>
            </a:r>
            <a:r>
              <a:rPr lang="en-US" altLang="en-US" spc="-95"/>
              <a:t>Algorithm - Example</a:t>
            </a:r>
            <a:endParaRPr lang="en-US" spc="-95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BFB1D-831E-3911-8527-737B8A2CA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7509"/>
            <a:ext cx="5506845" cy="4616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1FD76E-D078-5486-58D9-2474DCAA4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680" y="1877509"/>
            <a:ext cx="4832598" cy="25845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603BF0-522C-F7F7-1861-F42F6214B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758" y="4775133"/>
            <a:ext cx="3251304" cy="208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27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3514" y="3252562"/>
            <a:ext cx="11157857" cy="3351641"/>
          </a:xfrm>
        </p:spPr>
        <p:txBody>
          <a:bodyPr>
            <a:normAutofit fontScale="92500" lnSpcReduction="10000"/>
          </a:bodyPr>
          <a:lstStyle/>
          <a:p>
            <a:endParaRPr lang="en-US" altLang="zh-CN" sz="2400" i="1" dirty="0">
              <a:latin typeface="Times New Roman" charset="0"/>
            </a:endParaRPr>
          </a:p>
          <a:p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>
                <a:solidFill>
                  <a:srgbClr val="C00000"/>
                </a:solidFill>
              </a:rPr>
              <a:t>Independence assumption</a:t>
            </a:r>
            <a:r>
              <a:rPr lang="en-US" altLang="zh-CN" sz="2400">
                <a:sym typeface="Symbol" charset="0"/>
              </a:rPr>
              <a:t>: attribute values are conditionally </a:t>
            </a:r>
            <a:r>
              <a:rPr lang="en-US" altLang="zh-CN" sz="2400" dirty="0">
                <a:solidFill>
                  <a:srgbClr val="C00000"/>
                </a:solidFill>
                <a:sym typeface="Symbol" charset="0"/>
              </a:rPr>
              <a:t>independent</a:t>
            </a:r>
            <a:r>
              <a:rPr lang="en-US" altLang="zh-CN" sz="2400" dirty="0">
                <a:sym typeface="Symbol" charset="0"/>
              </a:rPr>
              <a:t> given </a:t>
            </a:r>
            <a:r>
              <a:rPr lang="en-US" altLang="zh-CN" sz="2400">
                <a:sym typeface="Symbol" charset="0"/>
              </a:rPr>
              <a:t>the target value</a:t>
            </a:r>
            <a:r>
              <a:rPr lang="en-US" altLang="zh-CN" sz="2400" dirty="0">
                <a:sym typeface="Symbol" charset="0"/>
              </a:rPr>
              <a:t>:</a:t>
            </a:r>
          </a:p>
          <a:p>
            <a:pPr marL="0" indent="0">
              <a:buNone/>
            </a:pPr>
            <a:r>
              <a:rPr lang="en-US" altLang="zh-CN" sz="2400" dirty="0">
                <a:sym typeface="Symbol" charset="0"/>
              </a:rPr>
              <a:t>P(x</a:t>
            </a:r>
            <a:r>
              <a:rPr lang="en-US" altLang="zh-CN" sz="1600" dirty="0">
                <a:sym typeface="Symbol" charset="0"/>
              </a:rPr>
              <a:t>1</a:t>
            </a:r>
            <a:r>
              <a:rPr lang="en-US" altLang="zh-CN" sz="2400" dirty="0">
                <a:sym typeface="Symbol" charset="0"/>
              </a:rPr>
              <a:t>,x</a:t>
            </a:r>
            <a:r>
              <a:rPr lang="en-US" altLang="zh-CN" sz="1600" dirty="0">
                <a:sym typeface="Symbol" charset="0"/>
              </a:rPr>
              <a:t>2</a:t>
            </a:r>
            <a:r>
              <a:rPr lang="en-US" altLang="zh-CN" sz="2400" dirty="0">
                <a:sym typeface="Symbol" charset="0"/>
              </a:rPr>
              <a:t>,…,</a:t>
            </a:r>
            <a:r>
              <a:rPr lang="en-US" altLang="zh-CN" sz="2400" dirty="0" err="1">
                <a:sym typeface="Symbol" charset="0"/>
              </a:rPr>
              <a:t>x</a:t>
            </a:r>
            <a:r>
              <a:rPr lang="en-US" altLang="zh-CN" sz="1800" dirty="0" err="1">
                <a:sym typeface="Symbol" charset="0"/>
              </a:rPr>
              <a:t>n</a:t>
            </a:r>
            <a:r>
              <a:rPr lang="en-US" altLang="zh-CN" sz="1800" dirty="0">
                <a:sym typeface="Symbol" charset="0"/>
              </a:rPr>
              <a:t> | </a:t>
            </a:r>
            <a:r>
              <a:rPr lang="en-US" altLang="zh-CN" sz="2400" dirty="0" err="1">
                <a:sym typeface="Symbol" charset="0"/>
              </a:rPr>
              <a:t>C</a:t>
            </a:r>
            <a:r>
              <a:rPr lang="en-US" altLang="zh-CN" sz="1600" dirty="0" err="1">
                <a:sym typeface="Symbol" charset="0"/>
              </a:rPr>
              <a:t>j</a:t>
            </a:r>
            <a:r>
              <a:rPr lang="en-US" altLang="zh-CN" sz="1600" dirty="0">
                <a:sym typeface="Symbol" charset="0"/>
              </a:rPr>
              <a:t>) =  </a:t>
            </a:r>
            <a:r>
              <a:rPr lang="en-US" altLang="zh-CN" sz="2400" dirty="0">
                <a:sym typeface="Symbol" charset="0"/>
              </a:rPr>
              <a:t>P(x</a:t>
            </a:r>
            <a:r>
              <a:rPr lang="en-US" altLang="zh-CN" sz="1600" dirty="0">
                <a:sym typeface="Symbol" charset="0"/>
              </a:rPr>
              <a:t>1| </a:t>
            </a:r>
            <a:r>
              <a:rPr lang="en-US" altLang="zh-CN" sz="2400" dirty="0" err="1">
                <a:sym typeface="Symbol" charset="0"/>
              </a:rPr>
              <a:t>C</a:t>
            </a:r>
            <a:r>
              <a:rPr lang="en-US" altLang="zh-CN" sz="1600" dirty="0" err="1">
                <a:sym typeface="Symbol" charset="0"/>
              </a:rPr>
              <a:t>j</a:t>
            </a:r>
            <a:r>
              <a:rPr lang="en-US" altLang="zh-CN" sz="2400" dirty="0">
                <a:sym typeface="Symbol" charset="0"/>
              </a:rPr>
              <a:t>) * P(x</a:t>
            </a:r>
            <a:r>
              <a:rPr lang="en-US" altLang="zh-CN" sz="1600" dirty="0">
                <a:sym typeface="Symbol" charset="0"/>
              </a:rPr>
              <a:t>2| </a:t>
            </a:r>
            <a:r>
              <a:rPr lang="en-US" altLang="zh-CN" sz="2400" dirty="0" err="1">
                <a:sym typeface="Symbol" charset="0"/>
              </a:rPr>
              <a:t>C</a:t>
            </a:r>
            <a:r>
              <a:rPr lang="en-US" altLang="zh-CN" sz="1600" dirty="0" err="1">
                <a:sym typeface="Symbol" charset="0"/>
              </a:rPr>
              <a:t>j</a:t>
            </a:r>
            <a:r>
              <a:rPr lang="en-US" altLang="zh-CN" sz="2400" dirty="0">
                <a:sym typeface="Symbol" charset="0"/>
              </a:rPr>
              <a:t>) * … * P(</a:t>
            </a:r>
            <a:r>
              <a:rPr lang="en-US" altLang="zh-CN" sz="2400" dirty="0" err="1">
                <a:sym typeface="Symbol" charset="0"/>
              </a:rPr>
              <a:t>x</a:t>
            </a:r>
            <a:r>
              <a:rPr lang="en-US" altLang="zh-CN" sz="1600" dirty="0" err="1">
                <a:sym typeface="Symbol" charset="0"/>
              </a:rPr>
              <a:t>n</a:t>
            </a:r>
            <a:r>
              <a:rPr lang="en-US" altLang="zh-CN" sz="1600" dirty="0">
                <a:sym typeface="Symbol" charset="0"/>
              </a:rPr>
              <a:t>| </a:t>
            </a:r>
            <a:r>
              <a:rPr lang="en-US" altLang="zh-CN" sz="2400" dirty="0" err="1">
                <a:sym typeface="Symbol" charset="0"/>
              </a:rPr>
              <a:t>C</a:t>
            </a:r>
            <a:r>
              <a:rPr lang="en-US" altLang="zh-CN" sz="1600" dirty="0" err="1">
                <a:sym typeface="Symbol" charset="0"/>
              </a:rPr>
              <a:t>j</a:t>
            </a:r>
            <a:r>
              <a:rPr lang="en-US" altLang="zh-CN" sz="2400" dirty="0">
                <a:sym typeface="Symbol" charset="0"/>
              </a:rPr>
              <a:t>)   </a:t>
            </a:r>
            <a:r>
              <a:rPr lang="en-US" altLang="zh-CN" sz="1600">
                <a:highlight>
                  <a:srgbClr val="FFFF00"/>
                </a:highlight>
                <a:sym typeface="Wingdings" panose="05000000000000000000" pitchFamily="2" charset="2"/>
              </a:rPr>
              <a:t>  </a:t>
            </a:r>
            <a:r>
              <a:rPr lang="en-US" altLang="zh-CN" sz="2600" b="1">
                <a:highlight>
                  <a:srgbClr val="FFFF00"/>
                </a:highlight>
                <a:sym typeface="Wingdings" panose="05000000000000000000" pitchFamily="2" charset="2"/>
              </a:rPr>
              <a:t>C</a:t>
            </a:r>
            <a:r>
              <a:rPr lang="en-US" altLang="zh-CN" sz="1500" b="1">
                <a:highlight>
                  <a:srgbClr val="FFFF00"/>
                </a:highlight>
                <a:sym typeface="Wingdings" panose="05000000000000000000" pitchFamily="2" charset="2"/>
              </a:rPr>
              <a:t>MAP</a:t>
            </a:r>
            <a:r>
              <a:rPr lang="en-US" altLang="zh-CN" sz="1600">
                <a:highlight>
                  <a:srgbClr val="FFFF00"/>
                </a:highlight>
                <a:sym typeface="Symbol" charset="0"/>
              </a:rPr>
              <a:t>= </a:t>
            </a:r>
            <a:r>
              <a:rPr lang="en-US" altLang="zh-CN" sz="2600">
                <a:highlight>
                  <a:srgbClr val="FFFF00"/>
                </a:highlight>
                <a:sym typeface="Symbol" charset="0"/>
              </a:rPr>
              <a:t>ArgMax</a:t>
            </a:r>
            <a:r>
              <a:rPr lang="en-US" altLang="zh-CN" sz="1600">
                <a:highlight>
                  <a:srgbClr val="FFFF00"/>
                </a:highlight>
                <a:sym typeface="Symbol" charset="0"/>
              </a:rPr>
              <a:t> </a:t>
            </a:r>
            <a:r>
              <a:rPr lang="en-US" altLang="zh-CN" sz="2400" dirty="0">
                <a:highlight>
                  <a:srgbClr val="FFFF00"/>
                </a:highlight>
                <a:sym typeface="Symbol" charset="0"/>
              </a:rPr>
              <a:t>[</a:t>
            </a:r>
            <a:r>
              <a:rPr lang="en-US" altLang="zh-CN" sz="2800" dirty="0">
                <a:highlight>
                  <a:srgbClr val="FFFF00"/>
                </a:highlight>
                <a:sym typeface="Symbol" charset="0"/>
              </a:rPr>
              <a:t>P</a:t>
            </a:r>
            <a:r>
              <a:rPr lang="en-US" altLang="zh-CN" sz="2400" dirty="0">
                <a:highlight>
                  <a:srgbClr val="FFFF00"/>
                </a:highlight>
                <a:sym typeface="Symbol" charset="0"/>
              </a:rPr>
              <a:t>(</a:t>
            </a:r>
            <a:r>
              <a:rPr lang="en-US" altLang="zh-CN" sz="2400" dirty="0" err="1">
                <a:highlight>
                  <a:srgbClr val="FFFF00"/>
                </a:highlight>
                <a:sym typeface="Symbol" charset="0"/>
              </a:rPr>
              <a:t>C</a:t>
            </a:r>
            <a:r>
              <a:rPr lang="en-US" altLang="zh-CN" sz="1600" dirty="0" err="1">
                <a:highlight>
                  <a:srgbClr val="FFFF00"/>
                </a:highlight>
                <a:sym typeface="Symbol" charset="0"/>
              </a:rPr>
              <a:t>j</a:t>
            </a:r>
            <a:r>
              <a:rPr lang="en-US" altLang="zh-CN" sz="2400" dirty="0">
                <a:highlight>
                  <a:srgbClr val="FFFF00"/>
                </a:highlight>
                <a:sym typeface="Symbol" charset="0"/>
              </a:rPr>
              <a:t>)</a:t>
            </a:r>
            <a:r>
              <a:rPr lang="en-US" altLang="zh-CN" sz="1600" dirty="0">
                <a:highlight>
                  <a:srgbClr val="FFFF00"/>
                </a:highlight>
                <a:sym typeface="Symbol" charset="0"/>
              </a:rPr>
              <a:t> * </a:t>
            </a:r>
            <a:r>
              <a:rPr lang="el-GR" sz="3600" dirty="0">
                <a:highlight>
                  <a:srgbClr val="FFFF00"/>
                </a:highlight>
              </a:rPr>
              <a:t>π</a:t>
            </a:r>
            <a:r>
              <a:rPr lang="en-US" sz="2400" dirty="0">
                <a:highlight>
                  <a:srgbClr val="FFFF00"/>
                </a:highlight>
              </a:rPr>
              <a:t> </a:t>
            </a:r>
            <a:r>
              <a:rPr lang="en-US" sz="2800" dirty="0">
                <a:highlight>
                  <a:srgbClr val="FFFF00"/>
                </a:highlight>
              </a:rPr>
              <a:t>P</a:t>
            </a:r>
            <a:r>
              <a:rPr lang="en-US" sz="2400" dirty="0">
                <a:highlight>
                  <a:srgbClr val="FFFF00"/>
                </a:highlight>
              </a:rPr>
              <a:t>(</a:t>
            </a:r>
            <a:r>
              <a:rPr lang="en-US" sz="2800" dirty="0" err="1">
                <a:highlight>
                  <a:srgbClr val="FFFF00"/>
                </a:highlight>
              </a:rPr>
              <a:t>x</a:t>
            </a:r>
            <a:r>
              <a:rPr lang="en-US" sz="1800" dirty="0" err="1">
                <a:highlight>
                  <a:srgbClr val="FFFF00"/>
                </a:highlight>
              </a:rPr>
              <a:t>i</a:t>
            </a:r>
            <a:r>
              <a:rPr lang="en-US" sz="2400" dirty="0" err="1">
                <a:highlight>
                  <a:srgbClr val="FFFF00"/>
                </a:highlight>
              </a:rPr>
              <a:t>|</a:t>
            </a:r>
            <a:r>
              <a:rPr lang="en-US" altLang="zh-CN" sz="2400" dirty="0" err="1">
                <a:highlight>
                  <a:srgbClr val="FFFF00"/>
                </a:highlight>
                <a:sym typeface="Symbol" charset="0"/>
              </a:rPr>
              <a:t>C</a:t>
            </a:r>
            <a:r>
              <a:rPr lang="en-US" altLang="zh-CN" sz="1600" dirty="0" err="1">
                <a:highlight>
                  <a:srgbClr val="FFFF00"/>
                </a:highlight>
                <a:sym typeface="Symbol" charset="0"/>
              </a:rPr>
              <a:t>j</a:t>
            </a:r>
            <a:r>
              <a:rPr lang="en-US" sz="2400" dirty="0">
                <a:highlight>
                  <a:srgbClr val="FFFF00"/>
                </a:highlight>
              </a:rPr>
              <a:t>)]</a:t>
            </a:r>
            <a:endParaRPr lang="en-US" altLang="zh-CN" sz="2400" dirty="0">
              <a:highlight>
                <a:srgbClr val="FFFF00"/>
              </a:highlight>
              <a:sym typeface="Symbol" charset="0"/>
            </a:endParaRPr>
          </a:p>
          <a:p>
            <a:pPr marL="0" indent="0">
              <a:buNone/>
            </a:pPr>
            <a:endParaRPr lang="en-US" altLang="zh-CN" sz="2400" i="1" dirty="0">
              <a:latin typeface="Times New Roman" charset="0"/>
            </a:endParaRPr>
          </a:p>
          <a:p>
            <a:r>
              <a:rPr lang="en-US" altLang="zh-CN" sz="2400" i="1" dirty="0">
                <a:highlight>
                  <a:srgbClr val="FFFF00"/>
                </a:highlight>
                <a:latin typeface="Times New Roman" charset="0"/>
              </a:rPr>
              <a:t>P</a:t>
            </a:r>
            <a:r>
              <a:rPr lang="en-US" altLang="zh-CN" sz="2400" dirty="0">
                <a:highlight>
                  <a:srgbClr val="FFFF00"/>
                </a:highlight>
                <a:latin typeface="Times New Roman" charset="0"/>
              </a:rPr>
              <a:t>(</a:t>
            </a:r>
            <a:r>
              <a:rPr lang="en-US" altLang="zh-CN" sz="2400" i="1" dirty="0" err="1">
                <a:highlight>
                  <a:srgbClr val="FFFF00"/>
                </a:highlight>
                <a:latin typeface="Times New Roman" charset="0"/>
              </a:rPr>
              <a:t>c</a:t>
            </a:r>
            <a:r>
              <a:rPr lang="en-US" altLang="zh-CN" sz="2400" i="1" baseline="-25000" dirty="0" err="1">
                <a:highlight>
                  <a:srgbClr val="FFFF00"/>
                </a:highlight>
                <a:latin typeface="Times New Roman" charset="0"/>
              </a:rPr>
              <a:t>j</a:t>
            </a:r>
            <a:r>
              <a:rPr lang="en-US" altLang="zh-CN" sz="2400">
                <a:highlight>
                  <a:srgbClr val="FFFF00"/>
                </a:highlight>
                <a:latin typeface="Times New Roman" charset="0"/>
              </a:rPr>
              <a:t>)</a:t>
            </a:r>
            <a:r>
              <a:rPr lang="en-US" altLang="zh-CN" sz="2400">
                <a:latin typeface="Times New Roman" charset="0"/>
              </a:rPr>
              <a:t>: C</a:t>
            </a:r>
            <a:r>
              <a:rPr lang="en-US" altLang="zh-CN" sz="2000"/>
              <a:t>an be estimated from </a:t>
            </a:r>
            <a:r>
              <a:rPr lang="en-US" altLang="zh-CN" sz="2000">
                <a:solidFill>
                  <a:srgbClr val="C00000"/>
                </a:solidFill>
              </a:rPr>
              <a:t>domain </a:t>
            </a:r>
            <a:r>
              <a:rPr lang="en-US" altLang="zh-CN" sz="2000" dirty="0">
                <a:solidFill>
                  <a:srgbClr val="C00000"/>
                </a:solidFill>
              </a:rPr>
              <a:t>knowledge </a:t>
            </a:r>
            <a:r>
              <a:rPr lang="en-US" altLang="zh-CN" sz="2000" dirty="0"/>
              <a:t>or from the </a:t>
            </a:r>
            <a:r>
              <a:rPr lang="en-US" altLang="zh-CN" sz="2000" dirty="0">
                <a:solidFill>
                  <a:srgbClr val="C00000"/>
                </a:solidFill>
              </a:rPr>
              <a:t>frequency</a:t>
            </a:r>
            <a:r>
              <a:rPr lang="en-US" altLang="zh-CN" sz="2000" dirty="0"/>
              <a:t> </a:t>
            </a:r>
            <a:r>
              <a:rPr lang="en-US" altLang="zh-CN" sz="2000">
                <a:solidFill>
                  <a:srgbClr val="C00000"/>
                </a:solidFill>
              </a:rPr>
              <a:t>of classes </a:t>
            </a:r>
            <a:r>
              <a:rPr lang="en-US" altLang="zh-CN" sz="2000" dirty="0"/>
              <a:t>in </a:t>
            </a:r>
            <a:r>
              <a:rPr lang="en-US" altLang="zh-CN" sz="2000"/>
              <a:t>the </a:t>
            </a:r>
            <a:r>
              <a:rPr lang="en-US" altLang="zh-CN" sz="2000">
                <a:solidFill>
                  <a:srgbClr val="C00000"/>
                </a:solidFill>
              </a:rPr>
              <a:t>training</a:t>
            </a:r>
            <a:r>
              <a:rPr lang="en-US" altLang="zh-CN" sz="2000"/>
              <a:t> dataset  </a:t>
            </a:r>
            <a:endParaRPr lang="en-US" altLang="zh-CN" sz="2000" dirty="0"/>
          </a:p>
          <a:p>
            <a:r>
              <a:rPr lang="en-US" altLang="zh-CN" sz="2400" dirty="0">
                <a:highlight>
                  <a:srgbClr val="FFFF00"/>
                </a:highlight>
                <a:sym typeface="Symbol" charset="0"/>
              </a:rPr>
              <a:t>P(x</a:t>
            </a:r>
            <a:r>
              <a:rPr lang="en-US" altLang="zh-CN" sz="1600" dirty="0">
                <a:highlight>
                  <a:srgbClr val="FFFF00"/>
                </a:highlight>
                <a:sym typeface="Symbol" charset="0"/>
              </a:rPr>
              <a:t>i| </a:t>
            </a:r>
            <a:r>
              <a:rPr lang="en-US" altLang="zh-CN" sz="2400" dirty="0" err="1">
                <a:highlight>
                  <a:srgbClr val="FFFF00"/>
                </a:highlight>
                <a:sym typeface="Symbol" charset="0"/>
              </a:rPr>
              <a:t>C</a:t>
            </a:r>
            <a:r>
              <a:rPr lang="en-US" altLang="zh-CN" sz="1600" dirty="0" err="1">
                <a:highlight>
                  <a:srgbClr val="FFFF00"/>
                </a:highlight>
                <a:sym typeface="Symbol" charset="0"/>
              </a:rPr>
              <a:t>j</a:t>
            </a:r>
            <a:r>
              <a:rPr lang="en-US" altLang="zh-CN" sz="2400" dirty="0">
                <a:highlight>
                  <a:srgbClr val="FFFF00"/>
                </a:highlight>
                <a:sym typeface="Symbol" charset="0"/>
              </a:rPr>
              <a:t>)</a:t>
            </a:r>
            <a:r>
              <a:rPr lang="en-US" altLang="zh-CN" sz="2400" dirty="0">
                <a:sym typeface="Symbol" charset="0"/>
              </a:rPr>
              <a:t> </a:t>
            </a:r>
            <a:r>
              <a:rPr lang="en-US" altLang="zh-CN" sz="2400">
                <a:latin typeface="Times New Roman" charset="0"/>
              </a:rPr>
              <a:t>: C</a:t>
            </a:r>
            <a:r>
              <a:rPr lang="en-US" altLang="zh-CN" sz="2000"/>
              <a:t>an be estimated from </a:t>
            </a:r>
            <a:r>
              <a:rPr lang="en-US" altLang="zh-CN" sz="2000">
                <a:solidFill>
                  <a:srgbClr val="C00000"/>
                </a:solidFill>
              </a:rPr>
              <a:t>domain </a:t>
            </a:r>
            <a:r>
              <a:rPr lang="en-US" altLang="zh-CN" sz="2000" dirty="0">
                <a:solidFill>
                  <a:srgbClr val="C00000"/>
                </a:solidFill>
              </a:rPr>
              <a:t>knowledge</a:t>
            </a:r>
            <a:r>
              <a:rPr lang="en-US" altLang="zh-CN" sz="2000" dirty="0"/>
              <a:t> or from the </a:t>
            </a:r>
            <a:r>
              <a:rPr lang="en-US" altLang="zh-CN" sz="2000" dirty="0">
                <a:solidFill>
                  <a:srgbClr val="C00000"/>
                </a:solidFill>
              </a:rPr>
              <a:t>frequency </a:t>
            </a:r>
            <a:r>
              <a:rPr lang="en-US" altLang="zh-CN" sz="2000">
                <a:solidFill>
                  <a:srgbClr val="C00000"/>
                </a:solidFill>
              </a:rPr>
              <a:t>of each feature value in each class </a:t>
            </a:r>
            <a:r>
              <a:rPr lang="en-US" altLang="zh-CN" sz="2000"/>
              <a:t>in </a:t>
            </a:r>
            <a:r>
              <a:rPr lang="en-US" altLang="zh-CN" sz="2000">
                <a:solidFill>
                  <a:srgbClr val="C00000"/>
                </a:solidFill>
              </a:rPr>
              <a:t>training</a:t>
            </a:r>
            <a:r>
              <a:rPr lang="en-US" altLang="zh-CN" sz="2000"/>
              <a:t> dataset </a:t>
            </a:r>
            <a:endParaRPr lang="en-US" altLang="zh-CN" sz="2000" dirty="0">
              <a:sym typeface="Symbol" charset="0"/>
            </a:endParaRP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7568" y="544488"/>
            <a:ext cx="7162800" cy="641350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spc="-95"/>
              <a:t>Naive Bayes </a:t>
            </a:r>
            <a:r>
              <a:rPr lang="en-US" altLang="zh-CN" sz="4000" spc="-95" dirty="0"/>
              <a:t>Method</a:t>
            </a:r>
          </a:p>
        </p:txBody>
      </p:sp>
      <p:graphicFrame>
        <p:nvGraphicFramePr>
          <p:cNvPr id="4404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5608966"/>
              </p:ext>
            </p:extLst>
          </p:nvPr>
        </p:nvGraphicFramePr>
        <p:xfrm>
          <a:off x="903514" y="1801294"/>
          <a:ext cx="3759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70000" imgH="342720" progId="Equation.3">
                  <p:embed/>
                </p:oleObj>
              </mc:Choice>
              <mc:Fallback>
                <p:oleObj name="Equation" r:id="rId3" imgW="2070000" imgH="342720" progId="Equation.3">
                  <p:embed/>
                  <p:pic>
                    <p:nvPicPr>
                      <p:cNvPr id="4404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514" y="1801294"/>
                        <a:ext cx="3759200" cy="6191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738753"/>
              </p:ext>
            </p:extLst>
          </p:nvPr>
        </p:nvGraphicFramePr>
        <p:xfrm>
          <a:off x="1496358" y="2310249"/>
          <a:ext cx="3873500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33360" imgH="457200" progId="Equation.3">
                  <p:embed/>
                </p:oleObj>
              </mc:Choice>
              <mc:Fallback>
                <p:oleObj name="Equation" r:id="rId5" imgW="2133360" imgH="457200" progId="Equation.3">
                  <p:embed/>
                  <p:pic>
                    <p:nvPicPr>
                      <p:cNvPr id="4404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6358" y="2310249"/>
                        <a:ext cx="3873500" cy="82708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859494"/>
              </p:ext>
            </p:extLst>
          </p:nvPr>
        </p:nvGraphicFramePr>
        <p:xfrm>
          <a:off x="1542492" y="3152488"/>
          <a:ext cx="38258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08160" imgH="342720" progId="Equation.3">
                  <p:embed/>
                </p:oleObj>
              </mc:Choice>
              <mc:Fallback>
                <p:oleObj name="Equation" r:id="rId7" imgW="2108160" imgH="342720" progId="Equation.3">
                  <p:embed/>
                  <p:pic>
                    <p:nvPicPr>
                      <p:cNvPr id="4404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2492" y="3152488"/>
                        <a:ext cx="3825875" cy="6191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76CC9B9-2264-1A1C-2C7B-5A78B07BE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8444" y="2277233"/>
            <a:ext cx="3269375" cy="827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32498F-0050-1B23-541E-FE068C9F3A74}"/>
              </a:ext>
            </a:extLst>
          </p:cNvPr>
          <p:cNvSpPr txBox="1"/>
          <p:nvPr/>
        </p:nvSpPr>
        <p:spPr>
          <a:xfrm>
            <a:off x="874941" y="1316736"/>
            <a:ext cx="1084700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sym typeface="Symbol" charset="0"/>
              </a:rPr>
              <a:t>If </a:t>
            </a:r>
            <a:r>
              <a:rPr lang="en-US" altLang="zh-CN" sz="2200">
                <a:sym typeface="Symbol" charset="0"/>
              </a:rPr>
              <a:t>there are </a:t>
            </a:r>
            <a:r>
              <a:rPr lang="en-US" altLang="zh-CN" sz="2200">
                <a:solidFill>
                  <a:srgbClr val="C00000"/>
                </a:solidFill>
                <a:sym typeface="Symbol" charset="0"/>
              </a:rPr>
              <a:t>several features</a:t>
            </a:r>
            <a:r>
              <a:rPr lang="en-US" altLang="zh-CN" sz="2200" dirty="0">
                <a:sym typeface="Symbol" charset="0"/>
              </a:rPr>
              <a:t>, then the </a:t>
            </a:r>
            <a:r>
              <a:rPr lang="en-US" altLang="zh-CN" sz="2200">
                <a:solidFill>
                  <a:srgbClr val="C00000"/>
                </a:solidFill>
                <a:sym typeface="Symbol" charset="0"/>
              </a:rPr>
              <a:t>most probable class </a:t>
            </a:r>
            <a:r>
              <a:rPr lang="en-US" altLang="zh-CN" sz="2200">
                <a:sym typeface="Symbol" charset="0"/>
              </a:rPr>
              <a:t>can </a:t>
            </a:r>
            <a:r>
              <a:rPr lang="en-US" altLang="zh-CN" sz="2200" dirty="0">
                <a:sym typeface="Symbol" charset="0"/>
              </a:rPr>
              <a:t>be </a:t>
            </a:r>
            <a:r>
              <a:rPr lang="en-US" altLang="zh-CN" sz="2200">
                <a:sym typeface="Symbol" charset="0"/>
              </a:rPr>
              <a:t>defined as</a:t>
            </a:r>
            <a:r>
              <a:rPr lang="en-US" altLang="zh-CN" sz="2200" dirty="0">
                <a:sym typeface="Symbol" charset="0"/>
              </a:rPr>
              <a:t>: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1D43A7-C494-62E2-F7CC-2924772856E0}"/>
              </a:ext>
            </a:extLst>
          </p:cNvPr>
          <p:cNvSpPr txBox="1"/>
          <p:nvPr/>
        </p:nvSpPr>
        <p:spPr>
          <a:xfrm>
            <a:off x="6482442" y="3104320"/>
            <a:ext cx="39578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ym typeface="Symbol" charset="0"/>
              </a:rPr>
              <a:t>P(x</a:t>
            </a:r>
            <a:r>
              <a:rPr lang="en-US" altLang="zh-CN" sz="1200" dirty="0">
                <a:sym typeface="Symbol" charset="0"/>
              </a:rPr>
              <a:t>1</a:t>
            </a:r>
            <a:r>
              <a:rPr lang="en-US" altLang="zh-CN" sz="1800" dirty="0">
                <a:sym typeface="Symbol" charset="0"/>
              </a:rPr>
              <a:t>,x</a:t>
            </a:r>
            <a:r>
              <a:rPr lang="en-US" altLang="zh-CN" sz="1200" dirty="0">
                <a:sym typeface="Symbol" charset="0"/>
              </a:rPr>
              <a:t>2</a:t>
            </a:r>
            <a:r>
              <a:rPr lang="en-US" altLang="zh-CN" sz="1800" dirty="0">
                <a:sym typeface="Symbol" charset="0"/>
              </a:rPr>
              <a:t>,…,</a:t>
            </a:r>
            <a:r>
              <a:rPr lang="en-US" altLang="zh-CN" sz="1800" dirty="0" err="1">
                <a:sym typeface="Symbol" charset="0"/>
              </a:rPr>
              <a:t>x</a:t>
            </a:r>
            <a:r>
              <a:rPr lang="en-US" altLang="zh-CN" sz="1400" dirty="0" err="1">
                <a:sym typeface="Symbol" charset="0"/>
              </a:rPr>
              <a:t>n</a:t>
            </a:r>
            <a:r>
              <a:rPr lang="en-US" altLang="zh-CN" sz="1400" dirty="0">
                <a:sym typeface="Symbol" charset="0"/>
              </a:rPr>
              <a:t>)</a:t>
            </a:r>
            <a:r>
              <a:rPr lang="en-US" altLang="zh-CN" sz="2000" dirty="0">
                <a:sym typeface="Symbol" charset="0"/>
              </a:rPr>
              <a:t> is </a:t>
            </a:r>
            <a:r>
              <a:rPr lang="en-US" altLang="zh-CN" sz="2000">
                <a:solidFill>
                  <a:srgbClr val="C00000"/>
                </a:solidFill>
                <a:sym typeface="Symbol" charset="0"/>
              </a:rPr>
              <a:t>the same </a:t>
            </a:r>
            <a:r>
              <a:rPr lang="en-US" altLang="zh-CN" sz="2000">
                <a:sym typeface="Symbol" charset="0"/>
              </a:rPr>
              <a:t>for all classes </a:t>
            </a:r>
            <a:endParaRPr lang="en-US" sz="20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821AEA-F3F9-C8A9-A51E-4BFF9E473435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5551714" y="2690776"/>
            <a:ext cx="7467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ED80B0-05B2-FC52-6DC7-DCF89AB8470D}"/>
              </a:ext>
            </a:extLst>
          </p:cNvPr>
          <p:cNvCxnSpPr/>
          <p:nvPr/>
        </p:nvCxnSpPr>
        <p:spPr>
          <a:xfrm flipH="1" flipV="1">
            <a:off x="5551714" y="3304374"/>
            <a:ext cx="7467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377431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CD26882-FD82-6002-B0E1-44D2776C3E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79715" y="1442735"/>
            <a:ext cx="10515600" cy="649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b="1" u="sng" dirty="0"/>
              <a:t>Viterbi </a:t>
            </a:r>
            <a:r>
              <a:rPr lang="en-US" sz="2600" dirty="0"/>
              <a:t>is another dynamic programming algorithm used to find the </a:t>
            </a:r>
            <a:r>
              <a:rPr lang="en-US" sz="2600" dirty="0">
                <a:solidFill>
                  <a:srgbClr val="C00000"/>
                </a:solidFill>
              </a:rPr>
              <a:t>most likely </a:t>
            </a:r>
            <a:r>
              <a:rPr lang="en-US" sz="2600" dirty="0"/>
              <a:t>sequence of </a:t>
            </a:r>
            <a:r>
              <a:rPr lang="en-US" sz="2600" dirty="0">
                <a:solidFill>
                  <a:srgbClr val="C00000"/>
                </a:solidFill>
              </a:rPr>
              <a:t>hidden states</a:t>
            </a:r>
            <a:r>
              <a:rPr lang="en-US" sz="2600" dirty="0"/>
              <a:t> (Viterbi path) in an HMM, given a sequence of </a:t>
            </a:r>
            <a:r>
              <a:rPr lang="en-US" sz="2600" dirty="0">
                <a:solidFill>
                  <a:srgbClr val="C00000"/>
                </a:solidFill>
              </a:rPr>
              <a:t>observed</a:t>
            </a:r>
            <a:r>
              <a:rPr lang="en-US" sz="2600" dirty="0"/>
              <a:t> events.</a:t>
            </a:r>
            <a:endParaRPr kumimoji="0" lang="en-US" altLang="en-US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6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Observations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[Dry, Dry, Rain]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b="1" dirty="0">
                <a:sym typeface="Wingdings" panose="05000000000000000000" pitchFamily="2" charset="2"/>
              </a:rPr>
              <a:t>Viterbi path (</a:t>
            </a:r>
            <a:r>
              <a:rPr lang="en-US" sz="2600" dirty="0">
                <a:sym typeface="Wingdings" panose="05000000000000000000" pitchFamily="2" charset="2"/>
              </a:rPr>
              <a:t>most Probable Sequence of Hidden States):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dirty="0">
                <a:sym typeface="Wingdings" panose="05000000000000000000" pitchFamily="2" charset="2"/>
              </a:rPr>
              <a:t>[</a:t>
            </a:r>
            <a:r>
              <a:rPr lang="en-US" sz="2600" dirty="0">
                <a:solidFill>
                  <a:srgbClr val="C00000"/>
                </a:solidFill>
              </a:rPr>
              <a:t>High, High, High</a:t>
            </a:r>
            <a:r>
              <a:rPr lang="en-US" sz="2600" dirty="0"/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F799E4-42BC-1C94-783A-5A5732CFC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183942"/>
            <a:ext cx="10515600" cy="1325563"/>
          </a:xfrm>
        </p:spPr>
        <p:txBody>
          <a:bodyPr/>
          <a:lstStyle/>
          <a:p>
            <a:r>
              <a:rPr lang="en-US" dirty="0"/>
              <a:t>Decoding 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DD9BE6-ACB6-98E0-CE49-9576D0A9D429}"/>
              </a:ext>
            </a:extLst>
          </p:cNvPr>
          <p:cNvSpPr txBox="1"/>
          <p:nvPr/>
        </p:nvSpPr>
        <p:spPr>
          <a:xfrm>
            <a:off x="3323710" y="6304726"/>
            <a:ext cx="4665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Initial probabilities:  P(Low)=0.4 , P(High)=0.6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EE156E-3311-2320-0131-86AD64987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086" y="4360844"/>
            <a:ext cx="3334097" cy="231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184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5F99C-78AA-194B-D0AE-6E2DB625E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04A82E3E-363C-B6AF-613E-30536B2CE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72" y="3401332"/>
            <a:ext cx="4775426" cy="3262627"/>
          </a:xfrm>
          <a:prstGeom prst="rect">
            <a:avLst/>
          </a:prstGeom>
        </p:spPr>
      </p:pic>
      <p:sp>
        <p:nvSpPr>
          <p:cNvPr id="54273" name="Title 1">
            <a:extLst>
              <a:ext uri="{FF2B5EF4-FFF2-40B4-BE49-F238E27FC236}">
                <a16:creationId xmlns:a16="http://schemas.microsoft.com/office/drawing/2014/main" id="{7EDA9F49-8CFC-3973-D001-7A7D5E5053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spc="-95"/>
              <a:t>Applications </a:t>
            </a:r>
            <a:r>
              <a:rPr lang="en-US" altLang="en-US" spc="-95" dirty="0"/>
              <a:t>of HMM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71D3FF1B-0B15-ACEB-6BB9-6D71F0A70B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/>
              <a:t>The Dual Nature of States: </a:t>
            </a:r>
            <a:r>
              <a:rPr lang="en-US" sz="2600" dirty="0"/>
              <a:t>The </a:t>
            </a:r>
            <a:r>
              <a:rPr lang="en-US" sz="2600" dirty="0">
                <a:solidFill>
                  <a:srgbClr val="C00000"/>
                </a:solidFill>
              </a:rPr>
              <a:t>hidden</a:t>
            </a:r>
            <a:r>
              <a:rPr lang="en-US" sz="2600" dirty="0"/>
              <a:t> states are typically </a:t>
            </a:r>
            <a:r>
              <a:rPr lang="en-US" sz="2600" dirty="0">
                <a:solidFill>
                  <a:srgbClr val="C00000"/>
                </a:solidFill>
              </a:rPr>
              <a:t>causes</a:t>
            </a:r>
            <a:r>
              <a:rPr lang="en-US" sz="2600" dirty="0"/>
              <a:t> of </a:t>
            </a:r>
            <a:r>
              <a:rPr lang="en-US" sz="2600" dirty="0">
                <a:solidFill>
                  <a:srgbClr val="C00000"/>
                </a:solidFill>
              </a:rPr>
              <a:t>observable</a:t>
            </a:r>
            <a:r>
              <a:rPr lang="en-US" sz="2600" dirty="0"/>
              <a:t> states. </a:t>
            </a:r>
            <a:r>
              <a:rPr lang="en-US" altLang="en-US" sz="2600" dirty="0"/>
              <a:t>This is applicable in many domains:</a:t>
            </a:r>
          </a:p>
          <a:p>
            <a:r>
              <a:rPr lang="en-US" altLang="en-US" sz="2600" dirty="0"/>
              <a:t>Unknown</a:t>
            </a:r>
            <a:r>
              <a:rPr lang="en-US" altLang="en-US" sz="2600" dirty="0">
                <a:solidFill>
                  <a:srgbClr val="C00000"/>
                </a:solidFill>
              </a:rPr>
              <a:t> disease</a:t>
            </a:r>
            <a:r>
              <a:rPr lang="en-US" altLang="en-US" sz="2600" dirty="0"/>
              <a:t> of observed </a:t>
            </a:r>
            <a:r>
              <a:rPr lang="en-US" altLang="en-US" sz="2600" dirty="0">
                <a:solidFill>
                  <a:srgbClr val="C00000"/>
                </a:solidFill>
              </a:rPr>
              <a:t>symptoms</a:t>
            </a:r>
          </a:p>
          <a:p>
            <a:r>
              <a:rPr lang="en-US" altLang="en-US" sz="2600" dirty="0">
                <a:sym typeface="Symbol" panose="05050102010706020507" pitchFamily="18" charset="2"/>
              </a:rPr>
              <a:t>Hidden </a:t>
            </a:r>
            <a:r>
              <a:rPr lang="en-US" altLang="en-US" sz="2600" dirty="0">
                <a:solidFill>
                  <a:srgbClr val="C00000"/>
                </a:solidFill>
                <a:sym typeface="Symbol" panose="05050102010706020507" pitchFamily="18" charset="2"/>
              </a:rPr>
              <a:t>factors</a:t>
            </a:r>
            <a:r>
              <a:rPr lang="en-US" altLang="en-US" sz="2600" dirty="0">
                <a:sym typeface="Symbol" panose="05050102010706020507" pitchFamily="18" charset="2"/>
              </a:rPr>
              <a:t> of </a:t>
            </a:r>
            <a:r>
              <a:rPr lang="en-US" altLang="en-US" sz="2600" dirty="0"/>
              <a:t>observed </a:t>
            </a:r>
            <a:r>
              <a:rPr lang="en-US" altLang="en-US" sz="2600" dirty="0">
                <a:solidFill>
                  <a:srgbClr val="C00000"/>
                </a:solidFill>
                <a:sym typeface="Symbol" panose="05050102010706020507" pitchFamily="18" charset="2"/>
              </a:rPr>
              <a:t>consumer behavior</a:t>
            </a:r>
          </a:p>
          <a:p>
            <a:r>
              <a:rPr lang="en-US" altLang="en-US" sz="2600" dirty="0"/>
              <a:t>Hidden </a:t>
            </a:r>
            <a:r>
              <a:rPr lang="en-US" altLang="en-US" sz="2600" dirty="0">
                <a:solidFill>
                  <a:srgbClr val="C00000"/>
                </a:solidFill>
              </a:rPr>
              <a:t>market conditions </a:t>
            </a:r>
            <a:r>
              <a:rPr lang="en-US" altLang="en-US" sz="2600" dirty="0"/>
              <a:t>by observed </a:t>
            </a:r>
            <a:r>
              <a:rPr lang="en-US" altLang="en-US" sz="2600" dirty="0">
                <a:solidFill>
                  <a:srgbClr val="C00000"/>
                </a:solidFill>
              </a:rPr>
              <a:t>prices</a:t>
            </a:r>
          </a:p>
          <a:p>
            <a:r>
              <a:rPr lang="en-US" altLang="en-US" sz="2600" dirty="0"/>
              <a:t>Unknown </a:t>
            </a:r>
            <a:r>
              <a:rPr lang="en-US" altLang="en-US" sz="2600" dirty="0">
                <a:solidFill>
                  <a:srgbClr val="C00000"/>
                </a:solidFill>
              </a:rPr>
              <a:t>structure</a:t>
            </a:r>
            <a:r>
              <a:rPr lang="en-US" altLang="en-US" sz="2600" dirty="0"/>
              <a:t> of observed</a:t>
            </a:r>
            <a:r>
              <a:rPr lang="en-US" altLang="en-US" sz="2600" dirty="0">
                <a:solidFill>
                  <a:srgbClr val="C00000"/>
                </a:solidFill>
              </a:rPr>
              <a:t> </a:t>
            </a:r>
            <a:r>
              <a:rPr lang="en-US" sz="2600" dirty="0">
                <a:solidFill>
                  <a:srgbClr val="C00000"/>
                </a:solidFill>
              </a:rPr>
              <a:t>sentence</a:t>
            </a:r>
            <a:r>
              <a:rPr lang="en-US" sz="2600" dirty="0"/>
              <a:t> </a:t>
            </a:r>
            <a:r>
              <a:rPr lang="en-US" altLang="en-US" sz="2600" dirty="0"/>
              <a:t>	</a:t>
            </a:r>
          </a:p>
          <a:p>
            <a:endParaRPr lang="en-US" altLang="en-US" sz="2600" dirty="0"/>
          </a:p>
        </p:txBody>
      </p:sp>
    </p:spTree>
    <p:extLst>
      <p:ext uri="{BB962C8B-B14F-4D97-AF65-F5344CB8AC3E}">
        <p14:creationId xmlns:p14="http://schemas.microsoft.com/office/powerpoint/2010/main" val="7773503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13" y="365125"/>
            <a:ext cx="11321143" cy="1325563"/>
          </a:xfrm>
        </p:spPr>
        <p:txBody>
          <a:bodyPr/>
          <a:lstStyle/>
          <a:p>
            <a:pPr algn="ctr"/>
            <a:r>
              <a:rPr lang="en-US" spc="-95"/>
              <a:t>Application</a:t>
            </a:r>
            <a:r>
              <a:rPr lang="en-US" altLang="en-US" spc="-95"/>
              <a:t> </a:t>
            </a:r>
            <a:r>
              <a:rPr lang="en-US" altLang="en-US" spc="-95" dirty="0"/>
              <a:t>of HMM</a:t>
            </a:r>
            <a:r>
              <a:rPr lang="en-US" altLang="en-US" spc="-95"/>
              <a:t>, </a:t>
            </a:r>
            <a:r>
              <a:rPr lang="en-US" spc="-95"/>
              <a:t>Part-of-Speech </a:t>
            </a:r>
            <a:r>
              <a:rPr lang="en-US" spc="-95" dirty="0"/>
              <a:t>(POS</a:t>
            </a:r>
            <a:r>
              <a:rPr lang="en-US" spc="-95"/>
              <a:t>) Tagging</a:t>
            </a:r>
            <a:endParaRPr lang="en-US" spc="-95" dirty="0"/>
          </a:p>
        </p:txBody>
      </p:sp>
      <p:sp>
        <p:nvSpPr>
          <p:cNvPr id="52" name="Content Placeholder 51"/>
          <p:cNvSpPr>
            <a:spLocks noGrp="1"/>
          </p:cNvSpPr>
          <p:nvPr>
            <p:ph idx="1"/>
          </p:nvPr>
        </p:nvSpPr>
        <p:spPr>
          <a:xfrm>
            <a:off x="4268520" y="4546228"/>
            <a:ext cx="4651864" cy="5055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C00000"/>
                </a:solidFill>
              </a:rPr>
              <a:t>The </a:t>
            </a:r>
            <a:r>
              <a:rPr lang="en-US" sz="2400">
                <a:solidFill>
                  <a:srgbClr val="C00000"/>
                </a:solidFill>
              </a:rPr>
              <a:t>Fed raises interest rates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13628" y="6275125"/>
            <a:ext cx="572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04573" y="5319991"/>
            <a:ext cx="1390124" cy="40011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Determiner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67530" y="6275125"/>
            <a:ext cx="56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2477" y="5319991"/>
            <a:ext cx="754984" cy="40011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Noun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60561" y="6275125"/>
            <a:ext cx="78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raises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711594" y="5319991"/>
            <a:ext cx="681973" cy="40011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Verb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96653" y="6275125"/>
            <a:ext cx="995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interest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16689" y="5319991"/>
            <a:ext cx="754984" cy="40011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Noun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28270" y="6275125"/>
            <a:ext cx="710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rates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9306165" y="5319991"/>
            <a:ext cx="754984" cy="40011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Noun</a:t>
            </a:r>
          </a:p>
        </p:txBody>
      </p:sp>
      <p:cxnSp>
        <p:nvCxnSpPr>
          <p:cNvPr id="20" name="Straight Arrow Connector 19"/>
          <p:cNvCxnSpPr>
            <a:stCxn id="6" idx="2"/>
            <a:endCxn id="5" idx="0"/>
          </p:cNvCxnSpPr>
          <p:nvPr/>
        </p:nvCxnSpPr>
        <p:spPr>
          <a:xfrm>
            <a:off x="4299636" y="5720101"/>
            <a:ext cx="1" cy="555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2"/>
            <a:endCxn id="7" idx="0"/>
          </p:cNvCxnSpPr>
          <p:nvPr/>
        </p:nvCxnSpPr>
        <p:spPr>
          <a:xfrm>
            <a:off x="5649969" y="5720101"/>
            <a:ext cx="0" cy="555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2"/>
            <a:endCxn id="9" idx="0"/>
          </p:cNvCxnSpPr>
          <p:nvPr/>
        </p:nvCxnSpPr>
        <p:spPr>
          <a:xfrm>
            <a:off x="7052580" y="5720101"/>
            <a:ext cx="0" cy="555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2"/>
            <a:endCxn id="11" idx="0"/>
          </p:cNvCxnSpPr>
          <p:nvPr/>
        </p:nvCxnSpPr>
        <p:spPr>
          <a:xfrm>
            <a:off x="8294182" y="5720101"/>
            <a:ext cx="1" cy="555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4" idx="2"/>
            <a:endCxn id="13" idx="0"/>
          </p:cNvCxnSpPr>
          <p:nvPr/>
        </p:nvCxnSpPr>
        <p:spPr>
          <a:xfrm>
            <a:off x="9683658" y="5720101"/>
            <a:ext cx="1" cy="555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6" idx="3"/>
            <a:endCxn id="6" idx="1"/>
          </p:cNvCxnSpPr>
          <p:nvPr/>
        </p:nvCxnSpPr>
        <p:spPr>
          <a:xfrm flipV="1">
            <a:off x="3153165" y="5520047"/>
            <a:ext cx="451409" cy="37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532482" y="533910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start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37" name="Straight Arrow Connector 36"/>
          <p:cNvCxnSpPr>
            <a:stCxn id="6" idx="3"/>
            <a:endCxn id="8" idx="1"/>
          </p:cNvCxnSpPr>
          <p:nvPr/>
        </p:nvCxnSpPr>
        <p:spPr>
          <a:xfrm>
            <a:off x="4994697" y="5520046"/>
            <a:ext cx="2777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3"/>
            <a:endCxn id="10" idx="1"/>
          </p:cNvCxnSpPr>
          <p:nvPr/>
        </p:nvCxnSpPr>
        <p:spPr>
          <a:xfrm>
            <a:off x="6027461" y="5520046"/>
            <a:ext cx="6841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0" idx="3"/>
            <a:endCxn id="12" idx="1"/>
          </p:cNvCxnSpPr>
          <p:nvPr/>
        </p:nvCxnSpPr>
        <p:spPr>
          <a:xfrm>
            <a:off x="7393567" y="5520046"/>
            <a:ext cx="5231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3"/>
            <a:endCxn id="14" idx="1"/>
          </p:cNvCxnSpPr>
          <p:nvPr/>
        </p:nvCxnSpPr>
        <p:spPr>
          <a:xfrm>
            <a:off x="8671673" y="5520046"/>
            <a:ext cx="6344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1025225" y="2520362"/>
            <a:ext cx="2785360" cy="2265947"/>
            <a:chOff x="2305997" y="1629337"/>
            <a:chExt cx="2785360" cy="2265947"/>
          </a:xfrm>
        </p:grpSpPr>
        <p:grpSp>
          <p:nvGrpSpPr>
            <p:cNvPr id="103" name="Group 102"/>
            <p:cNvGrpSpPr/>
            <p:nvPr/>
          </p:nvGrpSpPr>
          <p:grpSpPr>
            <a:xfrm>
              <a:off x="2305997" y="2472464"/>
              <a:ext cx="2785360" cy="1422820"/>
              <a:chOff x="1896944" y="2473511"/>
              <a:chExt cx="3108414" cy="1353066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1896944" y="2479549"/>
                <a:ext cx="1279367" cy="3219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Determiner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289430" y="2479549"/>
                <a:ext cx="715928" cy="3219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Noun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428866" y="3504621"/>
                <a:ext cx="640149" cy="3219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Verb</a:t>
                </a:r>
              </a:p>
            </p:txBody>
          </p:sp>
          <p:cxnSp>
            <p:nvCxnSpPr>
              <p:cNvPr id="58" name="Curved Connector 57"/>
              <p:cNvCxnSpPr>
                <a:stCxn id="54" idx="0"/>
                <a:endCxn id="55" idx="0"/>
              </p:cNvCxnSpPr>
              <p:nvPr/>
            </p:nvCxnSpPr>
            <p:spPr>
              <a:xfrm rot="5400000" flipH="1" flipV="1">
                <a:off x="3593058" y="1424166"/>
                <a:ext cx="12077" cy="2110767"/>
              </a:xfrm>
              <a:prstGeom prst="curvedConnector3">
                <a:avLst>
                  <a:gd name="adj1" fmla="val 180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urved Connector 69"/>
              <p:cNvCxnSpPr>
                <a:stCxn id="55" idx="2"/>
                <a:endCxn id="56" idx="3"/>
              </p:cNvCxnSpPr>
              <p:nvPr/>
            </p:nvCxnSpPr>
            <p:spPr>
              <a:xfrm rot="5400000">
                <a:off x="3926158" y="2944363"/>
                <a:ext cx="864094" cy="578379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urved Connector 72"/>
              <p:cNvCxnSpPr>
                <a:stCxn id="56" idx="1"/>
                <a:endCxn id="54" idx="2"/>
              </p:cNvCxnSpPr>
              <p:nvPr/>
            </p:nvCxnSpPr>
            <p:spPr>
              <a:xfrm rot="10800000">
                <a:off x="2536629" y="2801505"/>
                <a:ext cx="892238" cy="864094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urved Connector 75"/>
              <p:cNvCxnSpPr>
                <a:stCxn id="55" idx="1"/>
                <a:endCxn id="54" idx="3"/>
              </p:cNvCxnSpPr>
              <p:nvPr/>
            </p:nvCxnSpPr>
            <p:spPr>
              <a:xfrm rot="10800000">
                <a:off x="3176311" y="2640527"/>
                <a:ext cx="1113119" cy="12077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urved Connector 78"/>
              <p:cNvCxnSpPr/>
              <p:nvPr/>
            </p:nvCxnSpPr>
            <p:spPr>
              <a:xfrm rot="16200000" flipH="1">
                <a:off x="2999747" y="2848035"/>
                <a:ext cx="701550" cy="611618"/>
              </a:xfrm>
              <a:prstGeom prst="curvedConnector3">
                <a:avLst>
                  <a:gd name="adj1" fmla="val -7794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urved Connector 82"/>
              <p:cNvCxnSpPr>
                <a:endCxn id="56" idx="0"/>
              </p:cNvCxnSpPr>
              <p:nvPr/>
            </p:nvCxnSpPr>
            <p:spPr>
              <a:xfrm rot="5400000">
                <a:off x="3793566" y="2835034"/>
                <a:ext cx="624963" cy="714210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TextBox 104"/>
            <p:cNvSpPr txBox="1"/>
            <p:nvPr/>
          </p:nvSpPr>
          <p:spPr>
            <a:xfrm>
              <a:off x="3071398" y="1629337"/>
              <a:ext cx="121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3C58AD"/>
                  </a:solidFill>
                </a:rPr>
                <a:t>Transitions</a:t>
              </a:r>
              <a:endParaRPr lang="en-US" dirty="0">
                <a:solidFill>
                  <a:srgbClr val="3C58AD"/>
                </a:solidFill>
              </a:endParaRP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6169177" y="2527999"/>
            <a:ext cx="3105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C58AD"/>
                </a:solidFill>
              </a:rPr>
              <a:t>Emissions </a:t>
            </a:r>
            <a:r>
              <a:rPr lang="en-US">
                <a:solidFill>
                  <a:srgbClr val="3C58AD"/>
                </a:solidFill>
              </a:rPr>
              <a:t>(Observation Matrix</a:t>
            </a:r>
            <a:r>
              <a:rPr lang="en-US" dirty="0">
                <a:solidFill>
                  <a:srgbClr val="3C58AD"/>
                </a:solidFill>
              </a:rPr>
              <a:t>)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2352458" y="5690293"/>
            <a:ext cx="974681" cy="954164"/>
            <a:chOff x="358819" y="4665951"/>
            <a:chExt cx="974681" cy="954164"/>
          </a:xfrm>
        </p:grpSpPr>
        <p:sp>
          <p:nvSpPr>
            <p:cNvPr id="109" name="TextBox 108"/>
            <p:cNvSpPr txBox="1"/>
            <p:nvPr/>
          </p:nvSpPr>
          <p:spPr>
            <a:xfrm>
              <a:off x="358819" y="5250783"/>
              <a:ext cx="709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3C58AD"/>
                  </a:solidFill>
                </a:rPr>
                <a:t>Initial</a:t>
              </a:r>
              <a:endParaRPr lang="en-US" dirty="0">
                <a:solidFill>
                  <a:srgbClr val="3C58AD"/>
                </a:solidFill>
              </a:endParaRPr>
            </a:p>
          </p:txBody>
        </p:sp>
        <p:cxnSp>
          <p:nvCxnSpPr>
            <p:cNvPr id="111" name="Straight Arrow Connector 110"/>
            <p:cNvCxnSpPr>
              <a:stCxn id="109" idx="0"/>
            </p:cNvCxnSpPr>
            <p:nvPr/>
          </p:nvCxnSpPr>
          <p:spPr>
            <a:xfrm flipV="1">
              <a:off x="713431" y="4665951"/>
              <a:ext cx="620069" cy="584832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5582242" y="3117417"/>
            <a:ext cx="23300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P(The | Determiner) = 0.5</a:t>
            </a:r>
          </a:p>
          <a:p>
            <a:r>
              <a:rPr lang="en-US" sz="1600"/>
              <a:t>P(A </a:t>
            </a:r>
            <a:r>
              <a:rPr lang="en-US" sz="1600" dirty="0"/>
              <a:t>| Determiner) = 0.3</a:t>
            </a:r>
          </a:p>
          <a:p>
            <a:r>
              <a:rPr lang="en-US" sz="1600"/>
              <a:t>P(An </a:t>
            </a:r>
            <a:r>
              <a:rPr lang="en-US" sz="1600" dirty="0"/>
              <a:t>| Determiner) = 0.1</a:t>
            </a:r>
          </a:p>
          <a:p>
            <a:r>
              <a:rPr lang="en-US" sz="1600" dirty="0"/>
              <a:t>P(Fed | Determiner) = 0</a:t>
            </a:r>
          </a:p>
          <a:p>
            <a:r>
              <a:rPr lang="en-US" sz="1600" dirty="0"/>
              <a:t>…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8162415" y="3117417"/>
            <a:ext cx="22236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P(Fed| Noun) = 0.01</a:t>
            </a:r>
          </a:p>
          <a:p>
            <a:r>
              <a:rPr lang="en-US" sz="1600" dirty="0"/>
              <a:t>P</a:t>
            </a:r>
            <a:r>
              <a:rPr lang="en-US" sz="1600"/>
              <a:t>(raises</a:t>
            </a:r>
            <a:r>
              <a:rPr lang="en-US" sz="1600" dirty="0"/>
              <a:t>| Noun) = 0.04</a:t>
            </a:r>
          </a:p>
          <a:p>
            <a:r>
              <a:rPr lang="en-US" sz="1600" dirty="0"/>
              <a:t>P(interest| Noun) = 0.07</a:t>
            </a:r>
          </a:p>
          <a:p>
            <a:r>
              <a:rPr lang="en-US" sz="1600" dirty="0"/>
              <a:t>P(The| Noun) = 0</a:t>
            </a:r>
          </a:p>
          <a:p>
            <a:r>
              <a:rPr lang="en-US" sz="1600" dirty="0"/>
              <a:t>…</a:t>
            </a:r>
          </a:p>
        </p:txBody>
      </p:sp>
      <p:cxnSp>
        <p:nvCxnSpPr>
          <p:cNvPr id="15" name="Curved Connector 14"/>
          <p:cNvCxnSpPr>
            <a:cxnSpLocks/>
            <a:stCxn id="54" idx="2"/>
            <a:endCxn id="54" idx="1"/>
          </p:cNvCxnSpPr>
          <p:nvPr/>
        </p:nvCxnSpPr>
        <p:spPr>
          <a:xfrm rot="5400000" flipH="1">
            <a:off x="1227187" y="3337153"/>
            <a:ext cx="169277" cy="573202"/>
          </a:xfrm>
          <a:prstGeom prst="curvedConnector4">
            <a:avLst>
              <a:gd name="adj1" fmla="val -135045"/>
              <a:gd name="adj2" fmla="val 13988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cxnSpLocks/>
            <a:endCxn id="55" idx="3"/>
          </p:cNvCxnSpPr>
          <p:nvPr/>
        </p:nvCxnSpPr>
        <p:spPr>
          <a:xfrm>
            <a:off x="3607721" y="3363163"/>
            <a:ext cx="202864" cy="175952"/>
          </a:xfrm>
          <a:prstGeom prst="curvedConnector3">
            <a:avLst>
              <a:gd name="adj1" fmla="val 21268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cxnSpLocks/>
            <a:stCxn id="56" idx="1"/>
            <a:endCxn id="56" idx="2"/>
          </p:cNvCxnSpPr>
          <p:nvPr/>
        </p:nvCxnSpPr>
        <p:spPr>
          <a:xfrm rot="10800000" flipH="1" flipV="1">
            <a:off x="2397936" y="4617031"/>
            <a:ext cx="286810" cy="169277"/>
          </a:xfrm>
          <a:prstGeom prst="curvedConnector4">
            <a:avLst>
              <a:gd name="adj1" fmla="val -79704"/>
              <a:gd name="adj2" fmla="val 23504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0C56CA3-B33C-35DF-BCC7-FF70C6B2D186}"/>
              </a:ext>
            </a:extLst>
          </p:cNvPr>
          <p:cNvSpPr txBox="1"/>
          <p:nvPr/>
        </p:nvSpPr>
        <p:spPr>
          <a:xfrm>
            <a:off x="664030" y="1564668"/>
            <a:ext cx="115279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Given a </a:t>
            </a:r>
            <a:r>
              <a:rPr lang="en-US" sz="2400" dirty="0">
                <a:solidFill>
                  <a:srgbClr val="C00000"/>
                </a:solidFill>
              </a:rPr>
              <a:t>sentence</a:t>
            </a:r>
            <a:r>
              <a:rPr lang="en-US" sz="2400" dirty="0"/>
              <a:t> (sequence of words), it is possible </a:t>
            </a:r>
            <a:r>
              <a:rPr lang="en-US" sz="2400"/>
              <a:t>to calculate </a:t>
            </a:r>
            <a:r>
              <a:rPr lang="en-US" sz="2400" dirty="0"/>
              <a:t>the </a:t>
            </a:r>
            <a:r>
              <a:rPr lang="en-US" sz="2400">
                <a:solidFill>
                  <a:srgbClr val="C00000"/>
                </a:solidFill>
              </a:rPr>
              <a:t>most probable </a:t>
            </a:r>
            <a:r>
              <a:rPr lang="en-US" sz="2400"/>
              <a:t>hidden state </a:t>
            </a:r>
            <a:r>
              <a:rPr lang="en-US" sz="2400" dirty="0"/>
              <a:t>sequence </a:t>
            </a:r>
            <a:r>
              <a:rPr lang="en-US" sz="2400"/>
              <a:t>(</a:t>
            </a:r>
            <a:r>
              <a:rPr lang="en-US" sz="2400">
                <a:solidFill>
                  <a:srgbClr val="C00000"/>
                </a:solidFill>
              </a:rPr>
              <a:t>syntactic</a:t>
            </a:r>
            <a:r>
              <a:rPr lang="en-US" sz="2400"/>
              <a:t> </a:t>
            </a:r>
            <a:r>
              <a:rPr lang="en-US" sz="2400" dirty="0"/>
              <a:t>roles of words) </a:t>
            </a:r>
            <a:r>
              <a:rPr lang="en-US" sz="2400"/>
              <a:t>using a </a:t>
            </a:r>
            <a:r>
              <a:rPr lang="en-US" sz="2400">
                <a:solidFill>
                  <a:srgbClr val="C00000"/>
                </a:solidFill>
              </a:rPr>
              <a:t>Hidden Markov </a:t>
            </a:r>
            <a:r>
              <a:rPr lang="en-US" sz="2400" dirty="0"/>
              <a:t>model (</a:t>
            </a:r>
            <a:r>
              <a:rPr lang="en-US" sz="2400" dirty="0">
                <a:solidFill>
                  <a:srgbClr val="C00000"/>
                </a:solidFill>
              </a:rPr>
              <a:t>decoding</a:t>
            </a:r>
            <a:r>
              <a:rPr lang="en-US" sz="2400" dirty="0"/>
              <a:t> problem)</a:t>
            </a:r>
          </a:p>
        </p:txBody>
      </p:sp>
    </p:spTree>
    <p:extLst>
      <p:ext uri="{BB962C8B-B14F-4D97-AF65-F5344CB8AC3E}">
        <p14:creationId xmlns:p14="http://schemas.microsoft.com/office/powerpoint/2010/main" val="5207439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data processing&#10;&#10;Description automatically generated">
            <a:extLst>
              <a:ext uri="{FF2B5EF4-FFF2-40B4-BE49-F238E27FC236}">
                <a16:creationId xmlns:a16="http://schemas.microsoft.com/office/drawing/2014/main" id="{AACC9B96-9EA4-17C6-A25C-D25673897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800" y="4906643"/>
            <a:ext cx="2658993" cy="1951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E20D46-201E-B497-6D5A-4971EE884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93" y="104376"/>
            <a:ext cx="10515600" cy="1325563"/>
          </a:xfrm>
        </p:spPr>
        <p:txBody>
          <a:bodyPr/>
          <a:lstStyle/>
          <a:p>
            <a:r>
              <a:rPr lang="en-US"/>
              <a:t>Confirmatory Data Analysis </a:t>
            </a:r>
            <a:r>
              <a:rPr lang="en-US" sz="4400"/>
              <a:t> (CDA)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C4072-1282-526A-7568-EE7CA614E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141" y="1374526"/>
            <a:ext cx="11435252" cy="4351338"/>
          </a:xfrm>
        </p:spPr>
        <p:txBody>
          <a:bodyPr/>
          <a:lstStyle/>
          <a:p>
            <a:r>
              <a:rPr lang="en-US" sz="2600" dirty="0"/>
              <a:t>In data analysis, when a </a:t>
            </a:r>
            <a:r>
              <a:rPr lang="en-US" sz="2600" dirty="0">
                <a:solidFill>
                  <a:srgbClr val="C00000"/>
                </a:solidFill>
              </a:rPr>
              <a:t>pattern</a:t>
            </a:r>
            <a:r>
              <a:rPr lang="en-US" sz="2600" dirty="0"/>
              <a:t>, difference or </a:t>
            </a:r>
            <a:r>
              <a:rPr lang="en-US" sz="2600" dirty="0">
                <a:solidFill>
                  <a:srgbClr val="C00000"/>
                </a:solidFill>
              </a:rPr>
              <a:t>relationship</a:t>
            </a:r>
            <a:r>
              <a:rPr lang="en-US" sz="2600" dirty="0"/>
              <a:t> is recognized, it is essential to identify that it is </a:t>
            </a:r>
            <a:r>
              <a:rPr lang="en-US" sz="2600" dirty="0">
                <a:solidFill>
                  <a:srgbClr val="C00000"/>
                </a:solidFill>
              </a:rPr>
              <a:t>reliable</a:t>
            </a:r>
            <a:r>
              <a:rPr lang="en-US" sz="2600" dirty="0"/>
              <a:t> (significant) or just a result of random </a:t>
            </a:r>
            <a:r>
              <a:rPr lang="en-US" sz="2600" dirty="0">
                <a:solidFill>
                  <a:srgbClr val="C00000"/>
                </a:solidFill>
              </a:rPr>
              <a:t>chance</a:t>
            </a:r>
            <a:endParaRPr lang="en-US" sz="2600" dirty="0"/>
          </a:p>
          <a:p>
            <a:r>
              <a:rPr lang="en-US" sz="2600" dirty="0"/>
              <a:t>CDA is a </a:t>
            </a:r>
            <a:r>
              <a:rPr lang="en-US" sz="2600" dirty="0">
                <a:solidFill>
                  <a:srgbClr val="C00000"/>
                </a:solidFill>
              </a:rPr>
              <a:t>statistical </a:t>
            </a:r>
            <a:r>
              <a:rPr lang="en-US" sz="2600" dirty="0"/>
              <a:t>method based on </a:t>
            </a:r>
            <a:r>
              <a:rPr lang="en-US" sz="2600" dirty="0">
                <a:solidFill>
                  <a:srgbClr val="C00000"/>
                </a:solidFill>
              </a:rPr>
              <a:t>probabilistic</a:t>
            </a:r>
            <a:r>
              <a:rPr lang="en-US" sz="2600" dirty="0"/>
              <a:t> principles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/>
              <a:t>to test whether the </a:t>
            </a:r>
            <a:r>
              <a:rPr lang="en-US" sz="2600" dirty="0">
                <a:solidFill>
                  <a:srgbClr val="C00000"/>
                </a:solidFill>
              </a:rPr>
              <a:t>effects</a:t>
            </a:r>
            <a:r>
              <a:rPr lang="en-US" sz="2600" dirty="0"/>
              <a:t>/differences are statistically </a:t>
            </a:r>
            <a:r>
              <a:rPr lang="en-US" sz="2600" dirty="0">
                <a:solidFill>
                  <a:srgbClr val="C00000"/>
                </a:solidFill>
              </a:rPr>
              <a:t>significant. </a:t>
            </a:r>
            <a:r>
              <a:rPr lang="en-US" sz="2600" dirty="0"/>
              <a:t>It has several components</a:t>
            </a:r>
            <a:r>
              <a:rPr lang="en-US" sz="2600" dirty="0">
                <a:solidFill>
                  <a:srgbClr val="C00000"/>
                </a:solidFill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Null Hypothesis (H</a:t>
            </a:r>
            <a:r>
              <a:rPr lang="en-US" sz="1600" b="1" dirty="0"/>
              <a:t>0</a:t>
            </a:r>
            <a:r>
              <a:rPr lang="en-US" sz="2600" b="1" dirty="0"/>
              <a:t>): </a:t>
            </a:r>
            <a:r>
              <a:rPr lang="en-US" sz="2600" dirty="0"/>
              <a:t>Assumes </a:t>
            </a:r>
            <a:r>
              <a:rPr lang="en-US" sz="2600" dirty="0">
                <a:solidFill>
                  <a:srgbClr val="C00000"/>
                </a:solidFill>
              </a:rPr>
              <a:t>no significant </a:t>
            </a:r>
            <a:r>
              <a:rPr lang="en-US" sz="2600" dirty="0"/>
              <a:t>effect or difference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Alternative Hypothesis (Ha)</a:t>
            </a:r>
            <a:r>
              <a:rPr lang="en-US" sz="2600" dirty="0"/>
              <a:t>: There is a </a:t>
            </a:r>
            <a:r>
              <a:rPr lang="en-US" sz="2600" dirty="0">
                <a:solidFill>
                  <a:srgbClr val="C00000"/>
                </a:solidFill>
              </a:rPr>
              <a:t>significant effect </a:t>
            </a:r>
            <a:r>
              <a:rPr lang="en-US" sz="2600" dirty="0"/>
              <a:t>or a difference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Significance Level (α)</a:t>
            </a:r>
            <a:r>
              <a:rPr lang="en-US" sz="2600" dirty="0"/>
              <a:t>: The </a:t>
            </a:r>
            <a:r>
              <a:rPr lang="en-US" sz="2600" dirty="0">
                <a:solidFill>
                  <a:srgbClr val="C00000"/>
                </a:solidFill>
              </a:rPr>
              <a:t>threshold</a:t>
            </a:r>
            <a:r>
              <a:rPr lang="en-US" sz="2600" dirty="0"/>
              <a:t> for rejecting H</a:t>
            </a:r>
            <a:r>
              <a:rPr lang="en-US" sz="1800" dirty="0"/>
              <a:t>0</a:t>
            </a: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P-value</a:t>
            </a:r>
            <a:r>
              <a:rPr lang="en-US" sz="2600" dirty="0"/>
              <a:t>: </a:t>
            </a:r>
            <a:r>
              <a:rPr lang="en-US" sz="2600" dirty="0">
                <a:solidFill>
                  <a:srgbClr val="C00000"/>
                </a:solidFill>
              </a:rPr>
              <a:t>The probability </a:t>
            </a:r>
            <a:r>
              <a:rPr lang="en-US" sz="2600" dirty="0"/>
              <a:t>of observing the data, assuming </a:t>
            </a:r>
            <a:r>
              <a:rPr lang="en-US" sz="2600" dirty="0">
                <a:solidFill>
                  <a:srgbClr val="C00000"/>
                </a:solidFill>
              </a:rPr>
              <a:t>H</a:t>
            </a:r>
            <a:r>
              <a:rPr lang="en-US" sz="1600" dirty="0">
                <a:solidFill>
                  <a:srgbClr val="C00000"/>
                </a:solidFill>
              </a:rPr>
              <a:t>0</a:t>
            </a:r>
            <a:r>
              <a:rPr lang="en-US" sz="2600" dirty="0"/>
              <a:t> is true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5AEA4-DBD4-CD82-056F-254A3771C1F0}"/>
              </a:ext>
            </a:extLst>
          </p:cNvPr>
          <p:cNvSpPr/>
          <p:nvPr/>
        </p:nvSpPr>
        <p:spPr>
          <a:xfrm>
            <a:off x="11153692" y="6337734"/>
            <a:ext cx="715115" cy="12387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2CE1D-BE60-2B33-AD58-8A1AC48CD10A}"/>
              </a:ext>
            </a:extLst>
          </p:cNvPr>
          <p:cNvSpPr txBox="1"/>
          <p:nvPr/>
        </p:nvSpPr>
        <p:spPr>
          <a:xfrm>
            <a:off x="2527800" y="5736750"/>
            <a:ext cx="49713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In </a:t>
            </a:r>
            <a:r>
              <a:rPr lang="en-US" sz="2400"/>
              <a:t>scientific research </a:t>
            </a:r>
            <a:r>
              <a:rPr lang="en-US" sz="2400">
                <a:solidFill>
                  <a:srgbClr val="C00000"/>
                </a:solidFill>
              </a:rPr>
              <a:t>CDA</a:t>
            </a:r>
            <a:r>
              <a:rPr lang="en-US" sz="2400"/>
              <a:t> plays a crucial </a:t>
            </a:r>
            <a:r>
              <a:rPr lang="en-US" sz="2400" dirty="0"/>
              <a:t>role in ensuring  </a:t>
            </a:r>
            <a:r>
              <a:rPr lang="en-US" sz="2400" dirty="0">
                <a:solidFill>
                  <a:srgbClr val="C00000"/>
                </a:solidFill>
              </a:rPr>
              <a:t>scientific rigor</a:t>
            </a:r>
          </a:p>
        </p:txBody>
      </p:sp>
    </p:spTree>
    <p:extLst>
      <p:ext uri="{BB962C8B-B14F-4D97-AF65-F5344CB8AC3E}">
        <p14:creationId xmlns:p14="http://schemas.microsoft.com/office/powerpoint/2010/main" val="16216313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A4CB-5CB7-9D9F-3524-0DFD2F1D2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Significant Difference (Effect)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270E-91A3-D71B-335B-71B9DAFD4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138"/>
            <a:ext cx="917816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/>
              <a:t>One-Sample </a:t>
            </a:r>
            <a:r>
              <a:rPr lang="en-US" sz="2400" b="1" dirty="0"/>
              <a:t>Test</a:t>
            </a:r>
            <a:r>
              <a:rPr lang="en-US" sz="2400"/>
              <a:t>: Compares a </a:t>
            </a:r>
            <a:r>
              <a:rPr lang="en-US" sz="2400">
                <a:solidFill>
                  <a:srgbClr val="C00000"/>
                </a:solidFill>
              </a:rPr>
              <a:t>single sample</a:t>
            </a:r>
            <a:r>
              <a:rPr lang="en-US" sz="2400"/>
              <a:t> to a </a:t>
            </a:r>
            <a:r>
              <a:rPr lang="en-US" sz="2400" dirty="0"/>
              <a:t>known or </a:t>
            </a:r>
            <a:r>
              <a:rPr lang="en-US" sz="2400"/>
              <a:t>hypothesized </a:t>
            </a:r>
            <a:r>
              <a:rPr lang="en-US" sz="2400">
                <a:solidFill>
                  <a:srgbClr val="C00000"/>
                </a:solidFill>
              </a:rPr>
              <a:t>population</a:t>
            </a:r>
            <a:r>
              <a:rPr lang="en-US" sz="2400"/>
              <a:t> </a:t>
            </a:r>
            <a:r>
              <a:rPr lang="en-US" sz="2400" dirty="0"/>
              <a:t>to see if </a:t>
            </a:r>
            <a:r>
              <a:rPr lang="en-US" sz="2400"/>
              <a:t>they are significantly </a:t>
            </a:r>
            <a:r>
              <a:rPr lang="en-US" sz="2400" dirty="0"/>
              <a:t>different.</a:t>
            </a:r>
          </a:p>
          <a:p>
            <a:pPr marL="231775" indent="-231775">
              <a:buNone/>
            </a:pPr>
            <a:r>
              <a:rPr lang="en-US" sz="2000" b="1"/>
              <a:t>    Example</a:t>
            </a:r>
            <a:r>
              <a:rPr lang="en-US" sz="2000" dirty="0"/>
              <a:t>: Testing if </a:t>
            </a:r>
            <a:r>
              <a:rPr lang="en-US" sz="2000"/>
              <a:t>the average rate of cancer among smokers (</a:t>
            </a:r>
            <a:r>
              <a:rPr lang="en-US" sz="2000" u="sng"/>
              <a:t>a sample</a:t>
            </a:r>
            <a:r>
              <a:rPr lang="en-US" sz="2000" dirty="0"/>
              <a:t>) </a:t>
            </a:r>
            <a:r>
              <a:rPr lang="en-US" sz="2000"/>
              <a:t>is significantly </a:t>
            </a:r>
            <a:r>
              <a:rPr lang="en-US" sz="2000" dirty="0"/>
              <a:t>different from </a:t>
            </a:r>
            <a:r>
              <a:rPr lang="en-US" sz="2000"/>
              <a:t>the rate of cancer in </a:t>
            </a:r>
            <a:r>
              <a:rPr lang="en-US" sz="2000" u="sng"/>
              <a:t>general population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400" b="1"/>
              <a:t>Two-Sample </a:t>
            </a:r>
            <a:r>
              <a:rPr lang="en-US" sz="2400" b="1" dirty="0"/>
              <a:t>Test (Independent Test</a:t>
            </a:r>
            <a:r>
              <a:rPr lang="en-US" sz="2400" b="1"/>
              <a:t>)</a:t>
            </a:r>
            <a:r>
              <a:rPr lang="en-US" sz="2400"/>
              <a:t>: Compares </a:t>
            </a:r>
            <a:r>
              <a:rPr lang="en-US" sz="2400" dirty="0">
                <a:solidFill>
                  <a:srgbClr val="C00000"/>
                </a:solidFill>
              </a:rPr>
              <a:t>two independent </a:t>
            </a:r>
            <a:r>
              <a:rPr lang="en-US" sz="2400" dirty="0"/>
              <a:t>groups to see if </a:t>
            </a:r>
            <a:r>
              <a:rPr lang="en-US" sz="2400"/>
              <a:t>they are significantly </a:t>
            </a:r>
            <a:r>
              <a:rPr lang="en-US" sz="2400" dirty="0"/>
              <a:t>different. </a:t>
            </a:r>
          </a:p>
          <a:p>
            <a:pPr marL="231775" indent="-231775">
              <a:buNone/>
            </a:pPr>
            <a:r>
              <a:rPr lang="en-US" sz="2000" b="1"/>
              <a:t>    Example</a:t>
            </a:r>
            <a:r>
              <a:rPr lang="en-US" sz="2000" dirty="0"/>
              <a:t>: Testing if there </a:t>
            </a:r>
            <a:r>
              <a:rPr lang="en-US" sz="2000"/>
              <a:t>is a significant </a:t>
            </a:r>
            <a:r>
              <a:rPr lang="en-US" sz="2000" dirty="0"/>
              <a:t>difference in </a:t>
            </a:r>
            <a:r>
              <a:rPr lang="en-US" sz="2000"/>
              <a:t>the average rate of cancer </a:t>
            </a:r>
            <a:r>
              <a:rPr lang="en-US" sz="2000" dirty="0"/>
              <a:t>between </a:t>
            </a:r>
            <a:r>
              <a:rPr lang="en-US" sz="2000"/>
              <a:t>smokers (</a:t>
            </a:r>
            <a:r>
              <a:rPr lang="en-US" sz="2000" u="sng"/>
              <a:t>a sample</a:t>
            </a:r>
            <a:r>
              <a:rPr lang="en-US" sz="2000"/>
              <a:t>) and non-smokers (</a:t>
            </a:r>
            <a:r>
              <a:rPr lang="en-US" sz="2000" u="sng"/>
              <a:t>another sample</a:t>
            </a:r>
            <a:r>
              <a:rPr lang="en-US" sz="2000" dirty="0"/>
              <a:t>).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400" b="1"/>
              <a:t>Paired </a:t>
            </a:r>
            <a:r>
              <a:rPr lang="en-US" sz="2400" b="1" dirty="0"/>
              <a:t>Test (Dependent Test</a:t>
            </a:r>
            <a:r>
              <a:rPr lang="en-US" sz="2400" b="1"/>
              <a:t>)</a:t>
            </a:r>
            <a:r>
              <a:rPr lang="en-US" sz="2400"/>
              <a:t>: Compares </a:t>
            </a:r>
            <a:r>
              <a:rPr lang="en-US" sz="2400">
                <a:solidFill>
                  <a:srgbClr val="C00000"/>
                </a:solidFill>
              </a:rPr>
              <a:t>two related </a:t>
            </a:r>
            <a:r>
              <a:rPr lang="en-US" sz="2400" dirty="0">
                <a:solidFill>
                  <a:srgbClr val="C00000"/>
                </a:solidFill>
              </a:rPr>
              <a:t>groups </a:t>
            </a:r>
            <a:r>
              <a:rPr lang="en-US" sz="2400"/>
              <a:t>(paired data) </a:t>
            </a:r>
            <a:r>
              <a:rPr lang="en-US" sz="2400" dirty="0"/>
              <a:t>to see if </a:t>
            </a:r>
            <a:r>
              <a:rPr lang="en-US" sz="2400"/>
              <a:t>they are significantly </a:t>
            </a:r>
            <a:r>
              <a:rPr lang="en-US" sz="2400" dirty="0"/>
              <a:t>different.</a:t>
            </a:r>
          </a:p>
          <a:p>
            <a:pPr marL="168275" indent="-168275">
              <a:buNone/>
            </a:pPr>
            <a:r>
              <a:rPr lang="en-US" sz="2000" b="1"/>
              <a:t>   Example</a:t>
            </a:r>
            <a:r>
              <a:rPr lang="en-US" sz="2000" dirty="0"/>
              <a:t>: Testing if there </a:t>
            </a:r>
            <a:r>
              <a:rPr lang="en-US" sz="2000"/>
              <a:t>is a significant </a:t>
            </a:r>
            <a:r>
              <a:rPr lang="en-US" sz="2000" dirty="0"/>
              <a:t>difference in </a:t>
            </a:r>
            <a:r>
              <a:rPr lang="en-US" sz="2000"/>
              <a:t>the average </a:t>
            </a:r>
            <a:r>
              <a:rPr lang="en-US" sz="2000" dirty="0"/>
              <a:t>size of tumor </a:t>
            </a:r>
            <a:r>
              <a:rPr lang="en-US" sz="2000"/>
              <a:t>in patients </a:t>
            </a:r>
            <a:r>
              <a:rPr lang="en-US" sz="2000" dirty="0"/>
              <a:t>before </a:t>
            </a:r>
            <a:r>
              <a:rPr lang="en-US" sz="2000"/>
              <a:t>using a drug (</a:t>
            </a:r>
            <a:r>
              <a:rPr lang="en-US" sz="2000" u="sng"/>
              <a:t>a sample</a:t>
            </a:r>
            <a:r>
              <a:rPr lang="en-US" sz="2000"/>
              <a:t>) and after </a:t>
            </a:r>
            <a:r>
              <a:rPr lang="en-US" sz="2000" dirty="0"/>
              <a:t>using the drug (</a:t>
            </a:r>
            <a:r>
              <a:rPr lang="en-US" sz="2000" u="sng"/>
              <a:t>the same </a:t>
            </a:r>
            <a:r>
              <a:rPr lang="en-US" sz="2000" u="sng" dirty="0"/>
              <a:t>people</a:t>
            </a:r>
            <a:r>
              <a:rPr lang="en-US" sz="2000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2C181-A253-7125-4FC8-6DFAFDF40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0270" y="1646953"/>
            <a:ext cx="1809750" cy="1304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E28846-F34A-2348-7FE2-963738DA1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815" y="3429000"/>
            <a:ext cx="2190750" cy="1314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6893FB-1D2A-EAE2-B1C0-B3911E740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5850" y="5208532"/>
            <a:ext cx="19145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98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4E78-41FC-526C-9E25-AB0FC9BD6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Significant Difference -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BA999-5DD7-BB5A-B1A1-3B040E12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3171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Problem</a:t>
            </a:r>
            <a:r>
              <a:rPr lang="en-US" dirty="0"/>
              <a:t>: How to </a:t>
            </a:r>
            <a:r>
              <a:rPr lang="en-US" dirty="0">
                <a:solidFill>
                  <a:srgbClr val="C00000"/>
                </a:solidFill>
              </a:rPr>
              <a:t>recognize</a:t>
            </a:r>
            <a:r>
              <a:rPr lang="en-US" dirty="0"/>
              <a:t> whether two population are </a:t>
            </a:r>
            <a:r>
              <a:rPr lang="en-US" dirty="0">
                <a:solidFill>
                  <a:srgbClr val="C00000"/>
                </a:solidFill>
              </a:rPr>
              <a:t>similar</a:t>
            </a:r>
            <a:r>
              <a:rPr lang="en-US" dirty="0"/>
              <a:t> or </a:t>
            </a:r>
            <a:r>
              <a:rPr lang="en-US" dirty="0">
                <a:solidFill>
                  <a:srgbClr val="C00000"/>
                </a:solidFill>
              </a:rPr>
              <a:t>different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b="1" dirty="0"/>
              <a:t>Solution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1- Take a </a:t>
            </a:r>
            <a:r>
              <a:rPr lang="en-US" dirty="0">
                <a:solidFill>
                  <a:srgbClr val="C00000"/>
                </a:solidFill>
              </a:rPr>
              <a:t>sample</a:t>
            </a:r>
            <a:r>
              <a:rPr lang="en-US" dirty="0"/>
              <a:t> from each population (assume they represent the characteristics of their population)</a:t>
            </a:r>
          </a:p>
          <a:p>
            <a:pPr marL="0" indent="0">
              <a:buNone/>
            </a:pPr>
            <a:r>
              <a:rPr lang="en-US" dirty="0"/>
              <a:t>2- Calculate </a:t>
            </a:r>
            <a:r>
              <a:rPr lang="en-US" dirty="0">
                <a:solidFill>
                  <a:srgbClr val="C00000"/>
                </a:solidFill>
              </a:rPr>
              <a:t>mean values </a:t>
            </a:r>
            <a:r>
              <a:rPr lang="en-US" dirty="0"/>
              <a:t>of each sample</a:t>
            </a:r>
          </a:p>
          <a:p>
            <a:pPr marL="0" indent="0">
              <a:buNone/>
            </a:pPr>
            <a:r>
              <a:rPr lang="en-US" dirty="0"/>
              <a:t>3- </a:t>
            </a:r>
            <a:r>
              <a:rPr lang="en-US" dirty="0">
                <a:solidFill>
                  <a:srgbClr val="C00000"/>
                </a:solidFill>
              </a:rPr>
              <a:t>Compare</a:t>
            </a:r>
            <a:r>
              <a:rPr lang="en-US" dirty="0"/>
              <a:t> these mean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Problem</a:t>
            </a:r>
            <a:r>
              <a:rPr lang="en-US" dirty="0"/>
              <a:t>: How to recognize whether the </a:t>
            </a:r>
            <a:r>
              <a:rPr lang="en-US" dirty="0">
                <a:solidFill>
                  <a:srgbClr val="C00000"/>
                </a:solidFill>
              </a:rPr>
              <a:t>difference</a:t>
            </a:r>
            <a:r>
              <a:rPr lang="en-US" dirty="0"/>
              <a:t> between </a:t>
            </a:r>
            <a:r>
              <a:rPr lang="en-US" dirty="0">
                <a:solidFill>
                  <a:srgbClr val="C00000"/>
                </a:solidFill>
              </a:rPr>
              <a:t>means</a:t>
            </a:r>
            <a:r>
              <a:rPr lang="en-US" dirty="0"/>
              <a:t> is </a:t>
            </a:r>
            <a:r>
              <a:rPr lang="en-US" dirty="0">
                <a:solidFill>
                  <a:srgbClr val="C00000"/>
                </a:solidFill>
              </a:rPr>
              <a:t>statistically significant</a:t>
            </a:r>
            <a:r>
              <a:rPr lang="en-US" dirty="0"/>
              <a:t> or not?</a:t>
            </a:r>
          </a:p>
        </p:txBody>
      </p:sp>
      <p:pic>
        <p:nvPicPr>
          <p:cNvPr id="5" name="Picture 4" descr="A group of people with arrows pointing to different directions&#10;&#10;AI-generated content may be incorrect.">
            <a:extLst>
              <a:ext uri="{FF2B5EF4-FFF2-40B4-BE49-F238E27FC236}">
                <a16:creationId xmlns:a16="http://schemas.microsoft.com/office/drawing/2014/main" id="{9A61015F-75DF-C681-CD2F-2631DB7DB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05" y="3535448"/>
            <a:ext cx="1933824" cy="159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9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44535-6E6C-6936-3E3B-C18B61885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Central </a:t>
            </a:r>
            <a:r>
              <a:rPr lang="en-US" dirty="0"/>
              <a:t>Limit Theorem (CLT)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11F20-398E-FDA4-EB2B-0900682C4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/>
              <a:t>The CLT states that the </a:t>
            </a:r>
            <a:r>
              <a:rPr lang="en-US" sz="2600" dirty="0">
                <a:solidFill>
                  <a:srgbClr val="C00000"/>
                </a:solidFill>
              </a:rPr>
              <a:t>distribution of sample means </a:t>
            </a:r>
            <a:r>
              <a:rPr lang="en-US" sz="2600" dirty="0"/>
              <a:t>approximately is a </a:t>
            </a:r>
            <a:r>
              <a:rPr lang="en-US" sz="2600" dirty="0">
                <a:solidFill>
                  <a:srgbClr val="C00000"/>
                </a:solidFill>
              </a:rPr>
              <a:t>normal distribution </a:t>
            </a:r>
            <a:r>
              <a:rPr lang="en-US" sz="2600" dirty="0"/>
              <a:t>if the samples sizes are </a:t>
            </a:r>
            <a:r>
              <a:rPr lang="en-US" sz="2600" dirty="0">
                <a:solidFill>
                  <a:srgbClr val="C00000"/>
                </a:solidFill>
              </a:rPr>
              <a:t>large</a:t>
            </a:r>
            <a:r>
              <a:rPr lang="en-US" sz="2600" dirty="0"/>
              <a:t> (&gt; 30), regardless of the original population distribution.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Considering large samples from two same (or </a:t>
            </a:r>
            <a:r>
              <a:rPr lang="en-US" sz="2600" dirty="0">
                <a:solidFill>
                  <a:srgbClr val="C00000"/>
                </a:solidFill>
              </a:rPr>
              <a:t>similar</a:t>
            </a:r>
            <a:r>
              <a:rPr lang="en-US" sz="2600" dirty="0"/>
              <a:t>) population, the </a:t>
            </a:r>
            <a:r>
              <a:rPr lang="en-US" sz="2600" dirty="0">
                <a:solidFill>
                  <a:srgbClr val="C00000"/>
                </a:solidFill>
              </a:rPr>
              <a:t>difference between the means </a:t>
            </a:r>
            <a:r>
              <a:rPr lang="en-US" sz="2600" dirty="0"/>
              <a:t>also follows a </a:t>
            </a:r>
            <a:r>
              <a:rPr lang="en-US" sz="2600" dirty="0">
                <a:solidFill>
                  <a:srgbClr val="C00000"/>
                </a:solidFill>
              </a:rPr>
              <a:t>normal distribution </a:t>
            </a:r>
          </a:p>
          <a:p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B3373-AB31-C2A1-46AD-15749B481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054" y="2521371"/>
            <a:ext cx="3648892" cy="2605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14DFBB-AEC3-EE77-1195-F8735E50EE4B}"/>
              </a:ext>
            </a:extLst>
          </p:cNvPr>
          <p:cNvSpPr txBox="1"/>
          <p:nvPr/>
        </p:nvSpPr>
        <p:spPr>
          <a:xfrm>
            <a:off x="1229710" y="3532477"/>
            <a:ext cx="536225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Symmetrical and </a:t>
            </a:r>
            <a:r>
              <a:rPr lang="en-US" sz="2000">
                <a:solidFill>
                  <a:srgbClr val="C00000"/>
                </a:solidFill>
              </a:rPr>
              <a:t>bell-shaped</a:t>
            </a:r>
            <a:r>
              <a:rPr lang="en-US" sz="2000"/>
              <a:t> </a:t>
            </a:r>
            <a:r>
              <a:rPr lang="en-US" sz="2000" dirty="0">
                <a:solidFill>
                  <a:srgbClr val="C00000"/>
                </a:solidFill>
              </a:rPr>
              <a:t>distribution</a:t>
            </a:r>
            <a:r>
              <a:rPr lang="en-US" sz="2000" dirty="0"/>
              <a:t> </a:t>
            </a:r>
            <a:r>
              <a:rPr lang="en-US" sz="2000"/>
              <a:t>centered around mean value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C00000"/>
                </a:solidFill>
              </a:rPr>
              <a:t>Probability</a:t>
            </a:r>
            <a:r>
              <a:rPr lang="en-US" sz="2000"/>
              <a:t> of falling within a range can </a:t>
            </a:r>
            <a:r>
              <a:rPr lang="en-US" sz="2000" dirty="0"/>
              <a:t>be </a:t>
            </a:r>
            <a:r>
              <a:rPr lang="en-US" sz="2000" dirty="0">
                <a:solidFill>
                  <a:srgbClr val="C00000"/>
                </a:solidFill>
              </a:rPr>
              <a:t>derived</a:t>
            </a:r>
            <a:r>
              <a:rPr lang="en-US" sz="2000" dirty="0"/>
              <a:t> </a:t>
            </a:r>
            <a:r>
              <a:rPr lang="en-US" sz="2000"/>
              <a:t>from normal </a:t>
            </a:r>
            <a:r>
              <a:rPr lang="en-US" sz="2000" dirty="0"/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21495992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8D23D-B212-A8F3-B1BE-D8F33C45C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Statistically Significant </a:t>
            </a:r>
            <a:r>
              <a:rPr lang="en-US" dirty="0"/>
              <a:t>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5EC8-DE93-AEF3-B4AF-6FE3A906E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The </a:t>
            </a:r>
            <a:r>
              <a:rPr lang="en-US" sz="2600" dirty="0">
                <a:solidFill>
                  <a:srgbClr val="C00000"/>
                </a:solidFill>
              </a:rPr>
              <a:t>difference</a:t>
            </a:r>
            <a:r>
              <a:rPr lang="en-US" sz="2600" dirty="0"/>
              <a:t> between the means of large samples from two </a:t>
            </a:r>
            <a:r>
              <a:rPr lang="en-US" sz="2600" dirty="0">
                <a:solidFill>
                  <a:srgbClr val="C00000"/>
                </a:solidFill>
              </a:rPr>
              <a:t>similar population</a:t>
            </a:r>
            <a:r>
              <a:rPr lang="en-US" sz="2600" dirty="0"/>
              <a:t> follows a </a:t>
            </a:r>
            <a:r>
              <a:rPr lang="en-US" sz="2600" dirty="0">
                <a:solidFill>
                  <a:srgbClr val="C00000"/>
                </a:solidFill>
              </a:rPr>
              <a:t>normal distribution</a:t>
            </a:r>
            <a:r>
              <a:rPr lang="en-US" sz="2600" dirty="0"/>
              <a:t> </a:t>
            </a:r>
          </a:p>
          <a:p>
            <a:r>
              <a:rPr lang="en-US" sz="2600" dirty="0"/>
              <a:t>There is around </a:t>
            </a:r>
            <a:r>
              <a:rPr lang="en-US" sz="2600" dirty="0">
                <a:solidFill>
                  <a:srgbClr val="C00000"/>
                </a:solidFill>
              </a:rPr>
              <a:t>95% </a:t>
            </a:r>
            <a:r>
              <a:rPr lang="en-US" sz="2600" dirty="0"/>
              <a:t>of chance that this difference would be within a range between (mean – 1.96*Sd) and (mean + 1.96*Sd), if the two population are similar </a:t>
            </a:r>
            <a:r>
              <a:rPr lang="en-US" sz="2600" dirty="0">
                <a:sym typeface="Wingdings" panose="05000000000000000000" pitchFamily="2" charset="2"/>
              </a:rPr>
              <a:t> it is </a:t>
            </a:r>
            <a:r>
              <a:rPr lang="en-US" sz="2600" dirty="0">
                <a:solidFill>
                  <a:srgbClr val="C00000"/>
                </a:solidFill>
                <a:sym typeface="Wingdings" panose="05000000000000000000" pitchFamily="2" charset="2"/>
              </a:rPr>
              <a:t>very unlikely </a:t>
            </a:r>
            <a:r>
              <a:rPr lang="en-US" sz="2600" dirty="0">
                <a:sym typeface="Wingdings" panose="05000000000000000000" pitchFamily="2" charset="2"/>
              </a:rPr>
              <a:t>(5%) to be outside of this range</a:t>
            </a:r>
          </a:p>
          <a:p>
            <a:r>
              <a:rPr lang="en-US" sz="2600" dirty="0">
                <a:sym typeface="Wingdings" panose="05000000000000000000" pitchFamily="2" charset="2"/>
              </a:rPr>
              <a:t>If the difference is </a:t>
            </a:r>
            <a:r>
              <a:rPr lang="en-US" sz="2600" dirty="0">
                <a:solidFill>
                  <a:srgbClr val="C00000"/>
                </a:solidFill>
                <a:sym typeface="Wingdings" panose="05000000000000000000" pitchFamily="2" charset="2"/>
              </a:rPr>
              <a:t>outside of the range</a:t>
            </a:r>
            <a:r>
              <a:rPr lang="en-US" sz="2600" dirty="0">
                <a:sym typeface="Wingdings" panose="05000000000000000000" pitchFamily="2" charset="2"/>
              </a:rPr>
              <a:t>, it indicates that there is a </a:t>
            </a:r>
            <a:r>
              <a:rPr lang="en-US" sz="2600" dirty="0">
                <a:solidFill>
                  <a:srgbClr val="C00000"/>
                </a:solidFill>
              </a:rPr>
              <a:t>statistically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  <a:sym typeface="Wingdings" panose="05000000000000000000" pitchFamily="2" charset="2"/>
              </a:rPr>
              <a:t>significant difference </a:t>
            </a:r>
            <a:r>
              <a:rPr lang="en-US" sz="2600" dirty="0">
                <a:sym typeface="Wingdings" panose="05000000000000000000" pitchFamily="2" charset="2"/>
              </a:rPr>
              <a:t>between populations since it is very </a:t>
            </a:r>
            <a:r>
              <a:rPr lang="en-US" sz="2600" dirty="0">
                <a:solidFill>
                  <a:srgbClr val="C00000"/>
                </a:solidFill>
                <a:sym typeface="Wingdings" panose="05000000000000000000" pitchFamily="2" charset="2"/>
              </a:rPr>
              <a:t>unlikely</a:t>
            </a:r>
            <a:r>
              <a:rPr lang="en-US" sz="2600" dirty="0">
                <a:sym typeface="Wingdings" panose="05000000000000000000" pitchFamily="2" charset="2"/>
              </a:rPr>
              <a:t> to happen by</a:t>
            </a:r>
            <a:r>
              <a:rPr lang="en-US" sz="2600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sz="2600" dirty="0">
                <a:sym typeface="Wingdings" panose="05000000000000000000" pitchFamily="2" charset="2"/>
              </a:rPr>
              <a:t>random</a:t>
            </a:r>
            <a:r>
              <a:rPr lang="en-US" sz="2600" dirty="0">
                <a:solidFill>
                  <a:srgbClr val="C00000"/>
                </a:solidFill>
                <a:sym typeface="Wingdings" panose="05000000000000000000" pitchFamily="2" charset="2"/>
              </a:rPr>
              <a:t> chance </a:t>
            </a:r>
            <a:endParaRPr lang="en-US" sz="2600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318D41-4551-3E12-829A-86804AFDE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83" y="4954633"/>
            <a:ext cx="3253717" cy="17151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51FA52-AF9C-5332-AB74-0BE8C6271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169" y="4954633"/>
            <a:ext cx="2665661" cy="190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618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5F6B15B-8C94-654E-4B4E-FB2FAA06E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810" y="4466858"/>
            <a:ext cx="6276975" cy="2381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7EF873-80A5-DA82-F614-B4E9FB60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Standard Normal </a:t>
            </a:r>
            <a:r>
              <a:rPr lang="en-US" sz="4400" dirty="0"/>
              <a:t>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E1A05-0430-8936-CF35-B37323544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sz="2600" dirty="0"/>
              <a:t>If </a:t>
            </a:r>
            <a:r>
              <a:rPr lang="en-US" sz="2600"/>
              <a:t>we </a:t>
            </a:r>
            <a:r>
              <a:rPr lang="en-US" sz="2600">
                <a:solidFill>
                  <a:srgbClr val="C00000"/>
                </a:solidFill>
              </a:rPr>
              <a:t>normalize</a:t>
            </a:r>
            <a:r>
              <a:rPr lang="en-US" sz="2600"/>
              <a:t> a variable follows a normal </a:t>
            </a:r>
            <a:r>
              <a:rPr lang="en-US" sz="2600" dirty="0"/>
              <a:t>distribution with </a:t>
            </a:r>
            <a:r>
              <a:rPr lang="en-US" sz="2600" dirty="0">
                <a:solidFill>
                  <a:srgbClr val="C00000"/>
                </a:solidFill>
              </a:rPr>
              <a:t>Z-score</a:t>
            </a:r>
            <a:r>
              <a:rPr lang="en-US" sz="2600" dirty="0"/>
              <a:t> in the resulting distribution:</a:t>
            </a:r>
          </a:p>
          <a:p>
            <a:pPr marL="630238" indent="-230188">
              <a:buFont typeface="+mj-lt"/>
              <a:buAutoNum type="arabicPeriod"/>
            </a:pPr>
            <a:r>
              <a:rPr lang="en-US" sz="2600"/>
              <a:t>Mean </a:t>
            </a:r>
            <a:r>
              <a:rPr lang="en-US" sz="2600" dirty="0"/>
              <a:t>(μ) = </a:t>
            </a:r>
            <a:r>
              <a:rPr lang="en-US" sz="2600" dirty="0">
                <a:solidFill>
                  <a:srgbClr val="C00000"/>
                </a:solidFill>
              </a:rPr>
              <a:t>0</a:t>
            </a:r>
          </a:p>
          <a:p>
            <a:pPr marL="630238" indent="-230188">
              <a:buFont typeface="+mj-lt"/>
              <a:buAutoNum type="arabicPeriod"/>
            </a:pPr>
            <a:r>
              <a:rPr lang="en-US" sz="2600"/>
              <a:t>Standard Deviation </a:t>
            </a:r>
            <a:r>
              <a:rPr lang="en-US" sz="2600" dirty="0"/>
              <a:t>(σ) = </a:t>
            </a:r>
            <a:r>
              <a:rPr lang="en-US" sz="2600" dirty="0">
                <a:solidFill>
                  <a:srgbClr val="C00000"/>
                </a:solidFill>
              </a:rPr>
              <a:t>1</a:t>
            </a:r>
          </a:p>
          <a:p>
            <a:r>
              <a:rPr lang="en-US" sz="2600" dirty="0"/>
              <a:t>This distribution </a:t>
            </a:r>
            <a:r>
              <a:rPr lang="en-US" sz="2600"/>
              <a:t>is called Standard Normal </a:t>
            </a:r>
            <a:r>
              <a:rPr lang="en-US" sz="2600" dirty="0"/>
              <a:t>Distribution which </a:t>
            </a:r>
            <a:r>
              <a:rPr lang="en-US" sz="2600"/>
              <a:t>is a </a:t>
            </a:r>
            <a:r>
              <a:rPr lang="en-US" sz="2600">
                <a:solidFill>
                  <a:srgbClr val="C00000"/>
                </a:solidFill>
              </a:rPr>
              <a:t>special</a:t>
            </a:r>
            <a:r>
              <a:rPr lang="en-US" sz="2600"/>
              <a:t> case </a:t>
            </a:r>
            <a:r>
              <a:rPr lang="en-US" sz="2600" dirty="0"/>
              <a:t>of </a:t>
            </a:r>
            <a:r>
              <a:rPr lang="en-US" sz="2600"/>
              <a:t>the </a:t>
            </a:r>
            <a:r>
              <a:rPr lang="en-US" sz="2600">
                <a:solidFill>
                  <a:srgbClr val="C00000"/>
                </a:solidFill>
              </a:rPr>
              <a:t>normal </a:t>
            </a:r>
            <a:r>
              <a:rPr lang="en-US" sz="2600" dirty="0">
                <a:solidFill>
                  <a:srgbClr val="C00000"/>
                </a:solidFill>
              </a:rPr>
              <a:t>distribution </a:t>
            </a:r>
            <a:r>
              <a:rPr lang="en-US" sz="26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1CB17-CB04-107A-B3DA-EA6B35051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448" y="5703841"/>
            <a:ext cx="1543265" cy="67636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8EE4661-0C9D-3CD2-EEBF-6CAA126764A5}"/>
              </a:ext>
            </a:extLst>
          </p:cNvPr>
          <p:cNvSpPr/>
          <p:nvPr/>
        </p:nvSpPr>
        <p:spPr>
          <a:xfrm>
            <a:off x="4946760" y="5494573"/>
            <a:ext cx="1093076" cy="3258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BCC98-B6C1-CDB6-C095-C43FB13720D5}"/>
              </a:ext>
            </a:extLst>
          </p:cNvPr>
          <p:cNvSpPr txBox="1"/>
          <p:nvPr/>
        </p:nvSpPr>
        <p:spPr>
          <a:xfrm>
            <a:off x="4750677" y="5088274"/>
            <a:ext cx="1797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Normalize data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ECDA5-789C-92C3-53E8-169439D70626}"/>
              </a:ext>
            </a:extLst>
          </p:cNvPr>
          <p:cNvSpPr txBox="1"/>
          <p:nvPr/>
        </p:nvSpPr>
        <p:spPr>
          <a:xfrm>
            <a:off x="5493297" y="3016251"/>
            <a:ext cx="62769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1,2 -&gt; (mean - 1.96*Sd) = -1.96  ,  (mean + 1.96*Sd) = 1.96  </a:t>
            </a:r>
          </a:p>
        </p:txBody>
      </p:sp>
    </p:spTree>
    <p:extLst>
      <p:ext uri="{BB962C8B-B14F-4D97-AF65-F5344CB8AC3E}">
        <p14:creationId xmlns:p14="http://schemas.microsoft.com/office/powerpoint/2010/main" val="3469467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EFBAFBF5-C92F-29F6-03F5-A5E0D0A607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242129"/>
              </p:ext>
            </p:extLst>
          </p:nvPr>
        </p:nvGraphicFramePr>
        <p:xfrm>
          <a:off x="7217229" y="4476526"/>
          <a:ext cx="3832452" cy="2194560"/>
        </p:xfrm>
        <a:graphic>
          <a:graphicData uri="http://schemas.openxmlformats.org/drawingml/2006/table">
            <a:tbl>
              <a:tblPr/>
              <a:tblGrid>
                <a:gridCol w="2231571">
                  <a:extLst>
                    <a:ext uri="{9D8B030D-6E8A-4147-A177-3AD203B41FA5}">
                      <a16:colId xmlns:a16="http://schemas.microsoft.com/office/drawing/2014/main" val="2870110195"/>
                    </a:ext>
                  </a:extLst>
                </a:gridCol>
                <a:gridCol w="1600881">
                  <a:extLst>
                    <a:ext uri="{9D8B030D-6E8A-4147-A177-3AD203B41FA5}">
                      <a16:colId xmlns:a16="http://schemas.microsoft.com/office/drawing/2014/main" val="36530066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Significance Level (</a:t>
                      </a:r>
                      <a:r>
                        <a:rPr lang="el-GR" b="1" dirty="0"/>
                        <a:t>α)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Critical Value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26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/>
                        <a:t>±1.645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167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/>
                        <a:t>±1.96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871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±2.326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699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±2.576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741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±3.291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10617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2BDE311-FC78-2FBE-7C10-48844CCCE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286" y="4088669"/>
            <a:ext cx="3832452" cy="26173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57B17E-309F-9AD9-18A0-BA75FA8A1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357" y="368555"/>
            <a:ext cx="10515600" cy="1325563"/>
          </a:xfrm>
        </p:spPr>
        <p:txBody>
          <a:bodyPr/>
          <a:lstStyle/>
          <a:p>
            <a:r>
              <a:rPr lang="en-US" dirty="0"/>
              <a:t>Z-test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9147687-0E1D-2AFF-8D9B-BF2C5D4E72BB}"/>
              </a:ext>
            </a:extLst>
          </p:cNvPr>
          <p:cNvSpPr/>
          <p:nvPr/>
        </p:nvSpPr>
        <p:spPr>
          <a:xfrm>
            <a:off x="5377544" y="5199478"/>
            <a:ext cx="1393370" cy="4175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2D4C73-614F-4703-1AB7-E34D62AB8295}"/>
              </a:ext>
            </a:extLst>
          </p:cNvPr>
          <p:cNvSpPr txBox="1"/>
          <p:nvPr/>
        </p:nvSpPr>
        <p:spPr>
          <a:xfrm>
            <a:off x="483476" y="1514275"/>
            <a:ext cx="1170852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>
                <a:solidFill>
                  <a:srgbClr val="C00000"/>
                </a:solidFill>
              </a:rPr>
              <a:t>Z-score</a:t>
            </a:r>
            <a:r>
              <a:rPr lang="en-US" sz="2600" dirty="0"/>
              <a:t> (z-value) of differences between the means of two samples or between a sample and a population is calculated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If Z-Score &gt; 1.96  or  Z-Score &lt; -1.96 then with </a:t>
            </a:r>
            <a:r>
              <a:rPr lang="en-US" sz="2600" dirty="0">
                <a:solidFill>
                  <a:srgbClr val="C00000"/>
                </a:solidFill>
              </a:rPr>
              <a:t>95% confidence</a:t>
            </a:r>
            <a:r>
              <a:rPr lang="en-US" sz="2600" dirty="0"/>
              <a:t> the difference is </a:t>
            </a:r>
            <a:r>
              <a:rPr lang="en-US" sz="2600" dirty="0">
                <a:solidFill>
                  <a:srgbClr val="C00000"/>
                </a:solidFill>
              </a:rPr>
              <a:t>statistically significant </a:t>
            </a:r>
            <a:r>
              <a:rPr lang="en-US" sz="2600" dirty="0"/>
              <a:t>and not due to random chance (significance level (𝛼)=0.05)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1.96 is the threshold (</a:t>
            </a:r>
            <a:r>
              <a:rPr lang="en-US" sz="2600" dirty="0">
                <a:solidFill>
                  <a:srgbClr val="C00000"/>
                </a:solidFill>
              </a:rPr>
              <a:t>critical value</a:t>
            </a:r>
            <a:r>
              <a:rPr lang="en-US" sz="2600" dirty="0"/>
              <a:t>) for 𝛼 = 0.05  but there are also </a:t>
            </a:r>
            <a:r>
              <a:rPr lang="en-US" sz="2600" dirty="0">
                <a:solidFill>
                  <a:srgbClr val="C00000"/>
                </a:solidFill>
              </a:rPr>
              <a:t>different thresholds</a:t>
            </a:r>
            <a:r>
              <a:rPr lang="en-US" sz="2600" dirty="0"/>
              <a:t> level For various </a:t>
            </a:r>
            <a:r>
              <a:rPr lang="en-US" sz="2600" dirty="0">
                <a:solidFill>
                  <a:srgbClr val="C00000"/>
                </a:solidFill>
              </a:rPr>
              <a:t>significance levels </a:t>
            </a:r>
            <a:r>
              <a:rPr lang="en-US" sz="2600" dirty="0"/>
              <a:t>(e.g., 0.01 or 0.1) </a:t>
            </a:r>
            <a:endParaRPr lang="en-US" sz="2600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A7531A-667A-FB5E-4A04-943A82817B7F}"/>
              </a:ext>
            </a:extLst>
          </p:cNvPr>
          <p:cNvSpPr/>
          <p:nvPr/>
        </p:nvSpPr>
        <p:spPr>
          <a:xfrm>
            <a:off x="7120075" y="5155934"/>
            <a:ext cx="4005124" cy="43932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74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54CCA-D970-A04B-C6F8-EEA6207D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spc="-95"/>
              <a:t>Naive Bayes – Training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328BB-E847-F13A-6FFD-09913E1DE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169" y="1608431"/>
            <a:ext cx="11319831" cy="50234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objective</a:t>
            </a:r>
            <a:r>
              <a:rPr lang="en-US" dirty="0"/>
              <a:t> </a:t>
            </a:r>
            <a:r>
              <a:rPr lang="en-US"/>
              <a:t>of training </a:t>
            </a:r>
            <a:r>
              <a:rPr lang="en-US" dirty="0"/>
              <a:t>is to find the </a:t>
            </a:r>
            <a:r>
              <a:rPr lang="en-US" dirty="0">
                <a:solidFill>
                  <a:srgbClr val="C00000"/>
                </a:solidFill>
              </a:rPr>
              <a:t>best fit </a:t>
            </a:r>
            <a:r>
              <a:rPr lang="en-US" dirty="0"/>
              <a:t>model for </a:t>
            </a:r>
            <a:r>
              <a:rPr lang="en-US"/>
              <a:t>the </a:t>
            </a:r>
            <a:r>
              <a:rPr lang="en-US">
                <a:solidFill>
                  <a:srgbClr val="C00000"/>
                </a:solidFill>
              </a:rPr>
              <a:t>training data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/>
              <a:t>During training</a:t>
            </a:r>
            <a:r>
              <a:rPr lang="en-US">
                <a:solidFill>
                  <a:srgbClr val="C00000"/>
                </a:solidFill>
              </a:rPr>
              <a:t> parameters </a:t>
            </a:r>
            <a:r>
              <a:rPr lang="en-US" dirty="0"/>
              <a:t>of </a:t>
            </a:r>
            <a:r>
              <a:rPr lang="en-US"/>
              <a:t>model are </a:t>
            </a:r>
            <a:r>
              <a:rPr lang="en-US">
                <a:solidFill>
                  <a:srgbClr val="C00000"/>
                </a:solidFill>
              </a:rPr>
              <a:t>calculated </a:t>
            </a:r>
            <a:r>
              <a:rPr lang="en-US" dirty="0"/>
              <a:t>using </a:t>
            </a:r>
            <a:r>
              <a:rPr lang="en-US"/>
              <a:t>the training data 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Compute </a:t>
            </a:r>
            <a:r>
              <a:rPr lang="en-US" b="1"/>
              <a:t>the probability of each class 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Prior</a:t>
            </a:r>
            <a:r>
              <a:rPr lang="en-US" dirty="0"/>
              <a:t>) 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Compute </a:t>
            </a:r>
            <a:r>
              <a:rPr lang="en-US" b="1"/>
              <a:t>the probability of each feature value in each class 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Likelihoods</a:t>
            </a:r>
            <a:r>
              <a:rPr lang="en-US" dirty="0"/>
              <a:t>):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/>
              <a:t>computed </a:t>
            </a:r>
            <a:r>
              <a:rPr lang="en-US">
                <a:solidFill>
                  <a:srgbClr val="C00000"/>
                </a:solidFill>
              </a:rPr>
              <a:t>parameters</a:t>
            </a:r>
            <a:r>
              <a:rPr lang="en-US"/>
              <a:t> are </a:t>
            </a:r>
            <a:r>
              <a:rPr lang="en-US" dirty="0">
                <a:solidFill>
                  <a:srgbClr val="C00000"/>
                </a:solidFill>
              </a:rPr>
              <a:t>stored</a:t>
            </a:r>
            <a:r>
              <a:rPr lang="en-US" dirty="0"/>
              <a:t> to be used during </a:t>
            </a:r>
            <a:r>
              <a:rPr lang="en-US"/>
              <a:t>inference phase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06880-B916-E2DC-56D7-30B98A1C1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672" y="3358057"/>
            <a:ext cx="4782217" cy="762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5E1DB9-B818-57D3-5A77-9214DBF56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442" y="5092207"/>
            <a:ext cx="46386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893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4489F-317C-3447-F815-2604E087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226105"/>
            <a:ext cx="10515600" cy="1325563"/>
          </a:xfrm>
        </p:spPr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A417-AEE2-0765-BBE3-D45975359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1551668"/>
            <a:ext cx="11446329" cy="4901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/>
              <a:t>Problem</a:t>
            </a:r>
            <a:r>
              <a:rPr lang="en-US" sz="2600" dirty="0"/>
              <a:t>: When the </a:t>
            </a:r>
            <a:r>
              <a:rPr lang="en-US" sz="2600" dirty="0">
                <a:solidFill>
                  <a:srgbClr val="C00000"/>
                </a:solidFill>
              </a:rPr>
              <a:t>sample size is small</a:t>
            </a:r>
            <a:r>
              <a:rPr lang="en-US" sz="2600" dirty="0"/>
              <a:t>, the mean and SD values are </a:t>
            </a:r>
            <a:r>
              <a:rPr lang="en-US" sz="2600" dirty="0">
                <a:solidFill>
                  <a:srgbClr val="C00000"/>
                </a:solidFill>
              </a:rPr>
              <a:t>less reliable </a:t>
            </a:r>
            <a:r>
              <a:rPr lang="en-US" sz="2600" dirty="0"/>
              <a:t>estimates of the true values of population (z-score is not precise)</a:t>
            </a:r>
          </a:p>
          <a:p>
            <a:pPr marL="0" indent="0">
              <a:buNone/>
            </a:pPr>
            <a:r>
              <a:rPr lang="en-US" sz="2600" b="1" dirty="0"/>
              <a:t>Solution</a:t>
            </a:r>
            <a:r>
              <a:rPr lang="en-US" sz="2600" dirty="0"/>
              <a:t>: When the sample size is small, a </a:t>
            </a:r>
            <a:r>
              <a:rPr lang="en-US" sz="2600" dirty="0">
                <a:solidFill>
                  <a:srgbClr val="C00000"/>
                </a:solidFill>
              </a:rPr>
              <a:t>t-score </a:t>
            </a:r>
            <a:r>
              <a:rPr lang="en-US" sz="2600" dirty="0"/>
              <a:t>(t-distribution)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/>
              <a:t>is used instead of z-score to adjust for the extra </a:t>
            </a:r>
            <a:r>
              <a:rPr lang="en-US" sz="2600" dirty="0">
                <a:solidFill>
                  <a:srgbClr val="C00000"/>
                </a:solidFill>
              </a:rPr>
              <a:t>uncertainty</a:t>
            </a:r>
            <a:r>
              <a:rPr lang="en-US" sz="2600" dirty="0"/>
              <a:t> in estimating </a:t>
            </a:r>
            <a:r>
              <a:rPr lang="en-US" sz="2600" dirty="0">
                <a:solidFill>
                  <a:srgbClr val="C00000"/>
                </a:solidFill>
              </a:rPr>
              <a:t>parameters </a:t>
            </a:r>
            <a:r>
              <a:rPr lang="en-US" sz="2600" dirty="0"/>
              <a:t>of population</a:t>
            </a:r>
          </a:p>
          <a:p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2600" dirty="0"/>
          </a:p>
          <a:p>
            <a:pPr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C0E75-7A08-8924-B421-ACBD601770E9}"/>
              </a:ext>
            </a:extLst>
          </p:cNvPr>
          <p:cNvSpPr txBox="1"/>
          <p:nvPr/>
        </p:nvSpPr>
        <p:spPr>
          <a:xfrm>
            <a:off x="7851228" y="6314393"/>
            <a:ext cx="4340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T-test is </a:t>
            </a:r>
            <a:r>
              <a:rPr lang="en-US" sz="1400"/>
              <a:t>more </a:t>
            </a:r>
            <a:r>
              <a:rPr lang="en-US" sz="1400">
                <a:solidFill>
                  <a:srgbClr val="C00000"/>
                </a:solidFill>
              </a:rPr>
              <a:t>conservative</a:t>
            </a:r>
            <a:r>
              <a:rPr lang="en-US" sz="1400" b="1"/>
              <a:t> </a:t>
            </a:r>
            <a:r>
              <a:rPr lang="en-US" sz="1400" dirty="0"/>
              <a:t>(</a:t>
            </a:r>
            <a:r>
              <a:rPr lang="en-US" sz="1400"/>
              <a:t>bigger tail </a:t>
            </a:r>
            <a:r>
              <a:rPr lang="en-US" sz="1400" dirty="0"/>
              <a:t>in distribution</a:t>
            </a:r>
            <a:r>
              <a:rPr lang="en-US" sz="1400"/>
              <a:t>) than </a:t>
            </a:r>
            <a:r>
              <a:rPr lang="en-US" sz="1400" dirty="0"/>
              <a:t>the Z-distribution </a:t>
            </a:r>
            <a:r>
              <a:rPr lang="en-US" sz="1400"/>
              <a:t>for </a:t>
            </a:r>
            <a:r>
              <a:rPr lang="en-US" sz="1400">
                <a:solidFill>
                  <a:srgbClr val="C00000"/>
                </a:solidFill>
              </a:rPr>
              <a:t>smaller samples</a:t>
            </a:r>
            <a:endParaRPr lang="en-US" sz="1400" dirty="0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0C8C09-3B1E-B477-BFF1-75DF58E3A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525" y="3572864"/>
            <a:ext cx="3045868" cy="27390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6FEB03-2944-CBDE-0D59-DF390CC6D23F}"/>
              </a:ext>
            </a:extLst>
          </p:cNvPr>
          <p:cNvSpPr txBox="1"/>
          <p:nvPr/>
        </p:nvSpPr>
        <p:spPr>
          <a:xfrm>
            <a:off x="9945412" y="4718517"/>
            <a:ext cx="1408388" cy="223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 err="1"/>
              <a:t>df</a:t>
            </a:r>
            <a:r>
              <a:rPr lang="en-US" sz="800" dirty="0"/>
              <a:t> = number </a:t>
            </a:r>
            <a:r>
              <a:rPr lang="en-US" sz="800"/>
              <a:t>of samples </a:t>
            </a:r>
            <a:r>
              <a:rPr lang="en-US" sz="800" dirty="0"/>
              <a:t>- 1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227AD0-D694-FAAB-5C72-F7642D448124}"/>
              </a:ext>
            </a:extLst>
          </p:cNvPr>
          <p:cNvSpPr txBox="1"/>
          <p:nvPr/>
        </p:nvSpPr>
        <p:spPr>
          <a:xfrm>
            <a:off x="571498" y="3953286"/>
            <a:ext cx="83439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/>
              <a:t>When to </a:t>
            </a:r>
            <a:r>
              <a:rPr lang="en-US" sz="2400" b="1"/>
              <a:t>Use a </a:t>
            </a:r>
            <a:r>
              <a:rPr lang="en-US" sz="2400" b="1" dirty="0"/>
              <a:t>T-Test</a:t>
            </a:r>
            <a:r>
              <a:rPr lang="en-US" sz="2400" b="1" dirty="0">
                <a:latin typeface="Arial" panose="020B0604020202020204" pitchFamily="34" charset="0"/>
              </a:rPr>
              <a:t>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>
                <a:cs typeface="Arial" panose="020B0604020202020204" pitchFamily="34" charset="0"/>
              </a:rPr>
              <a:t>The sample </a:t>
            </a:r>
            <a:r>
              <a:rPr lang="en-US" altLang="en-US" sz="2400" dirty="0">
                <a:cs typeface="Arial" panose="020B0604020202020204" pitchFamily="34" charset="0"/>
              </a:rPr>
              <a:t>size </a:t>
            </a:r>
            <a:r>
              <a:rPr lang="en-US" altLang="en-US" sz="2400">
                <a:cs typeface="Arial" panose="020B0604020202020204" pitchFamily="34" charset="0"/>
              </a:rPr>
              <a:t>is </a:t>
            </a:r>
            <a:r>
              <a:rPr lang="en-US" altLang="en-US" sz="2400">
                <a:solidFill>
                  <a:srgbClr val="C00000"/>
                </a:solidFill>
                <a:cs typeface="Arial" panose="020B0604020202020204" pitchFamily="34" charset="0"/>
              </a:rPr>
              <a:t>relatively small </a:t>
            </a:r>
            <a:r>
              <a:rPr lang="en-US" altLang="en-US" sz="2400" dirty="0">
                <a:cs typeface="Arial" panose="020B0604020202020204" pitchFamily="34" charset="0"/>
              </a:rPr>
              <a:t>(n&lt;30).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The data is approximately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normally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distributed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(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t-distribution table is based on assumption of normal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distribution)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The variable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is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continuous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657567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E64779-2D8B-5378-262A-ED2361283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283" y="4019835"/>
            <a:ext cx="4159543" cy="26954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C082C9-9DB2-AE5F-39F3-3B4F76CD1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052"/>
            <a:ext cx="10515600" cy="1325563"/>
          </a:xfrm>
        </p:spPr>
        <p:txBody>
          <a:bodyPr/>
          <a:lstStyle/>
          <a:p>
            <a:r>
              <a:rPr lang="en-US"/>
              <a:t>T-Distribution table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7ADD1-4E15-B7BD-20D9-26B465E77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6627"/>
            <a:ext cx="10515600" cy="4351338"/>
          </a:xfrm>
        </p:spPr>
        <p:txBody>
          <a:bodyPr/>
          <a:lstStyle/>
          <a:p>
            <a:r>
              <a:rPr lang="en-US" sz="2600"/>
              <a:t>There are </a:t>
            </a:r>
            <a:r>
              <a:rPr lang="en-US" sz="2600" dirty="0">
                <a:solidFill>
                  <a:srgbClr val="C00000"/>
                </a:solidFill>
              </a:rPr>
              <a:t>different </a:t>
            </a:r>
            <a:r>
              <a:rPr lang="en-US" sz="2600">
                <a:solidFill>
                  <a:srgbClr val="C00000"/>
                </a:solidFill>
              </a:rPr>
              <a:t>t-distributions </a:t>
            </a:r>
            <a:r>
              <a:rPr lang="en-US" sz="2600"/>
              <a:t>based </a:t>
            </a:r>
            <a:r>
              <a:rPr lang="en-US" sz="2600" dirty="0"/>
              <a:t>on the </a:t>
            </a:r>
            <a:r>
              <a:rPr lang="en-US" sz="2600" dirty="0">
                <a:solidFill>
                  <a:srgbClr val="C00000"/>
                </a:solidFill>
              </a:rPr>
              <a:t>number </a:t>
            </a:r>
            <a:r>
              <a:rPr lang="en-US" sz="2600">
                <a:solidFill>
                  <a:srgbClr val="C00000"/>
                </a:solidFill>
              </a:rPr>
              <a:t>of samples</a:t>
            </a:r>
            <a:endParaRPr lang="en-US" sz="2600" dirty="0">
              <a:solidFill>
                <a:srgbClr val="C00000"/>
              </a:solidFill>
            </a:endParaRPr>
          </a:p>
          <a:p>
            <a:r>
              <a:rPr lang="en-US" sz="2600"/>
              <a:t>T-distribution table shows critical values 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C00000"/>
                </a:solidFill>
              </a:rPr>
              <a:t>thresholds</a:t>
            </a:r>
            <a:r>
              <a:rPr lang="en-US" sz="2600" dirty="0"/>
              <a:t>) for different number </a:t>
            </a:r>
            <a:r>
              <a:rPr lang="en-US" sz="2600"/>
              <a:t>of </a:t>
            </a:r>
            <a:r>
              <a:rPr lang="en-US" sz="2600">
                <a:solidFill>
                  <a:srgbClr val="C00000"/>
                </a:solidFill>
              </a:rPr>
              <a:t>samples</a:t>
            </a:r>
            <a:r>
              <a:rPr lang="en-US" sz="2600"/>
              <a:t> and significance </a:t>
            </a:r>
            <a:r>
              <a:rPr lang="en-US" sz="2600" dirty="0">
                <a:solidFill>
                  <a:srgbClr val="C00000"/>
                </a:solidFill>
              </a:rPr>
              <a:t>levels</a:t>
            </a:r>
          </a:p>
          <a:p>
            <a:r>
              <a:rPr lang="en-US" sz="2600"/>
              <a:t>These critical values are </a:t>
            </a:r>
            <a:r>
              <a:rPr lang="en-US" sz="2600" dirty="0"/>
              <a:t>presented for </a:t>
            </a:r>
            <a:r>
              <a:rPr lang="en-US" sz="2600">
                <a:solidFill>
                  <a:srgbClr val="C00000"/>
                </a:solidFill>
              </a:rPr>
              <a:t>some</a:t>
            </a:r>
            <a:r>
              <a:rPr lang="en-US" sz="2600"/>
              <a:t> </a:t>
            </a:r>
            <a:r>
              <a:rPr lang="en-US" sz="2600">
                <a:solidFill>
                  <a:srgbClr val="C00000"/>
                </a:solidFill>
              </a:rPr>
              <a:t>significance levels </a:t>
            </a:r>
            <a:r>
              <a:rPr lang="en-US" sz="2600"/>
              <a:t>based on </a:t>
            </a:r>
            <a:r>
              <a:rPr lang="en-US" sz="2600">
                <a:solidFill>
                  <a:srgbClr val="C00000"/>
                </a:solidFill>
              </a:rPr>
              <a:t>sample </a:t>
            </a:r>
            <a:r>
              <a:rPr lang="en-US" sz="2600" dirty="0">
                <a:solidFill>
                  <a:srgbClr val="C00000"/>
                </a:solidFill>
              </a:rPr>
              <a:t>size </a:t>
            </a:r>
            <a:r>
              <a:rPr lang="en-US" sz="2600" dirty="0"/>
              <a:t>(</a:t>
            </a:r>
            <a:r>
              <a:rPr lang="en-US" sz="2600" dirty="0" err="1"/>
              <a:t>df</a:t>
            </a:r>
            <a:r>
              <a:rPr lang="en-US" sz="2600" dirty="0"/>
              <a:t> </a:t>
            </a:r>
            <a:r>
              <a:rPr lang="en-US" sz="2600"/>
              <a:t>= sample </a:t>
            </a:r>
            <a:r>
              <a:rPr lang="en-US" sz="2600" dirty="0"/>
              <a:t>size - 1)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71347D-FBDE-5207-9CB9-7306D1EB5637}"/>
              </a:ext>
            </a:extLst>
          </p:cNvPr>
          <p:cNvSpPr/>
          <p:nvPr/>
        </p:nvSpPr>
        <p:spPr>
          <a:xfrm>
            <a:off x="7461375" y="5977054"/>
            <a:ext cx="4159543" cy="21063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AC700FF-C09F-65CE-7776-610547D01E5E}"/>
              </a:ext>
            </a:extLst>
          </p:cNvPr>
          <p:cNvSpPr/>
          <p:nvPr/>
        </p:nvSpPr>
        <p:spPr>
          <a:xfrm>
            <a:off x="6229361" y="5837823"/>
            <a:ext cx="818707" cy="4890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Output image">
            <a:extLst>
              <a:ext uri="{FF2B5EF4-FFF2-40B4-BE49-F238E27FC236}">
                <a16:creationId xmlns:a16="http://schemas.microsoft.com/office/drawing/2014/main" id="{BE6E8E10-A43A-28F6-C621-B5B3E70A1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792" y="3912709"/>
            <a:ext cx="4159543" cy="294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7529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5843-EB33-4AF3-5E0C-328F8FC78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560F6-3B1A-DE3C-D95E-80214C9C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164614" cy="4351338"/>
          </a:xfrm>
        </p:spPr>
        <p:txBody>
          <a:bodyPr>
            <a:normAutofit lnSpcReduction="10000"/>
          </a:bodyPr>
          <a:lstStyle/>
          <a:p>
            <a:r>
              <a:rPr lang="en-US" sz="2600"/>
              <a:t>Formulate </a:t>
            </a:r>
            <a:r>
              <a:rPr lang="en-US" sz="2600" dirty="0">
                <a:solidFill>
                  <a:srgbClr val="C00000"/>
                </a:solidFill>
              </a:rPr>
              <a:t>Hypotheses</a:t>
            </a:r>
            <a:r>
              <a:rPr lang="en-US" sz="2600" dirty="0"/>
              <a:t> (</a:t>
            </a:r>
            <a:r>
              <a:rPr lang="en-US" sz="2600"/>
              <a:t>H</a:t>
            </a:r>
            <a:r>
              <a:rPr lang="en-US" sz="2000"/>
              <a:t>0</a:t>
            </a:r>
            <a:r>
              <a:rPr lang="en-US" sz="2600"/>
              <a:t> and Ha)</a:t>
            </a:r>
            <a:endParaRPr lang="en-US" sz="2600" dirty="0"/>
          </a:p>
          <a:p>
            <a:r>
              <a:rPr lang="en-US" sz="2600"/>
              <a:t>Based </a:t>
            </a:r>
            <a:r>
              <a:rPr lang="en-US" sz="2600" dirty="0"/>
              <a:t>on the hypotheses chose one </a:t>
            </a:r>
            <a:r>
              <a:rPr lang="en-US" sz="2600" dirty="0">
                <a:solidFill>
                  <a:srgbClr val="C00000"/>
                </a:solidFill>
              </a:rPr>
              <a:t>test type</a:t>
            </a:r>
            <a:r>
              <a:rPr lang="en-US" sz="2600"/>
              <a:t>(One-Sample, Two-Sample, Paired</a:t>
            </a:r>
            <a:r>
              <a:rPr lang="en-US" sz="2600" dirty="0"/>
              <a:t>)</a:t>
            </a:r>
          </a:p>
          <a:p>
            <a:r>
              <a:rPr lang="en-US" sz="2600" dirty="0"/>
              <a:t>Set </a:t>
            </a:r>
            <a:r>
              <a:rPr lang="en-US" sz="2600"/>
              <a:t>the </a:t>
            </a:r>
            <a:r>
              <a:rPr lang="en-US" sz="2600">
                <a:solidFill>
                  <a:srgbClr val="C00000"/>
                </a:solidFill>
              </a:rPr>
              <a:t>significance level </a:t>
            </a:r>
            <a:r>
              <a:rPr lang="en-US" sz="2600"/>
              <a:t>based </a:t>
            </a:r>
            <a:r>
              <a:rPr lang="en-US" sz="2600" dirty="0"/>
              <a:t>on the </a:t>
            </a:r>
            <a:r>
              <a:rPr lang="en-US" sz="2600" dirty="0">
                <a:solidFill>
                  <a:srgbClr val="C00000"/>
                </a:solidFill>
              </a:rPr>
              <a:t>requirement</a:t>
            </a:r>
            <a:r>
              <a:rPr lang="en-US" sz="2600" dirty="0"/>
              <a:t> of the study</a:t>
            </a:r>
          </a:p>
          <a:p>
            <a:r>
              <a:rPr lang="en-US" sz="2600"/>
              <a:t>Calculate the </a:t>
            </a:r>
            <a:r>
              <a:rPr lang="en-US" sz="2600">
                <a:solidFill>
                  <a:srgbClr val="C00000"/>
                </a:solidFill>
              </a:rPr>
              <a:t>t-value</a:t>
            </a:r>
            <a:r>
              <a:rPr lang="en-US" sz="2600"/>
              <a:t> </a:t>
            </a:r>
            <a:r>
              <a:rPr lang="en-US" sz="2600" dirty="0"/>
              <a:t>(t-score) using </a:t>
            </a:r>
            <a:r>
              <a:rPr lang="en-US" sz="2600"/>
              <a:t>the formula </a:t>
            </a:r>
            <a:r>
              <a:rPr lang="en-US" sz="2600" dirty="0"/>
              <a:t>for the test type:</a:t>
            </a:r>
          </a:p>
          <a:p>
            <a:pPr marL="0" indent="0">
              <a:buNone/>
            </a:pPr>
            <a:r>
              <a:rPr lang="en-US" sz="2600"/>
              <a:t>   One-Sample                             Two-Sample                                 Paired    </a:t>
            </a: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Find </a:t>
            </a:r>
            <a:r>
              <a:rPr lang="en-US" sz="2600"/>
              <a:t>the </a:t>
            </a:r>
            <a:r>
              <a:rPr lang="en-US" sz="2600">
                <a:solidFill>
                  <a:srgbClr val="C00000"/>
                </a:solidFill>
              </a:rPr>
              <a:t>critical value </a:t>
            </a:r>
            <a:r>
              <a:rPr lang="en-US" sz="2600" dirty="0"/>
              <a:t>in </a:t>
            </a:r>
            <a:r>
              <a:rPr lang="en-US" sz="2600"/>
              <a:t>t-distribution table based </a:t>
            </a:r>
            <a:r>
              <a:rPr lang="en-US" sz="2600" dirty="0"/>
              <a:t>on </a:t>
            </a:r>
            <a:r>
              <a:rPr lang="en-US" sz="2600" err="1">
                <a:solidFill>
                  <a:srgbClr val="C00000"/>
                </a:solidFill>
              </a:rPr>
              <a:t>df</a:t>
            </a:r>
            <a:r>
              <a:rPr lang="en-US" sz="2600"/>
              <a:t> and </a:t>
            </a:r>
            <a:r>
              <a:rPr lang="en-US" sz="2600" dirty="0">
                <a:solidFill>
                  <a:srgbClr val="C00000"/>
                </a:solidFill>
              </a:rPr>
              <a:t>𝛼</a:t>
            </a:r>
          </a:p>
          <a:p>
            <a:r>
              <a:rPr lang="en-US" sz="2600"/>
              <a:t>If a </a:t>
            </a:r>
            <a:r>
              <a:rPr lang="en-US" sz="2600">
                <a:solidFill>
                  <a:srgbClr val="C00000"/>
                </a:solidFill>
              </a:rPr>
              <a:t>t-value </a:t>
            </a:r>
            <a:r>
              <a:rPr lang="en-US" sz="2600" dirty="0">
                <a:solidFill>
                  <a:srgbClr val="C00000"/>
                </a:solidFill>
              </a:rPr>
              <a:t>is </a:t>
            </a:r>
            <a:r>
              <a:rPr lang="en-US" sz="2600">
                <a:solidFill>
                  <a:srgbClr val="C00000"/>
                </a:solidFill>
              </a:rPr>
              <a:t>bigger </a:t>
            </a:r>
            <a:r>
              <a:rPr lang="en-US" sz="2600"/>
              <a:t>than the critical value under a significance </a:t>
            </a:r>
            <a:r>
              <a:rPr lang="en-US" sz="2600" dirty="0"/>
              <a:t>level </a:t>
            </a:r>
            <a:r>
              <a:rPr lang="en-US" sz="2600"/>
              <a:t>it means </a:t>
            </a:r>
            <a:r>
              <a:rPr lang="en-US" sz="2600" dirty="0"/>
              <a:t>the difference </a:t>
            </a:r>
            <a:r>
              <a:rPr lang="en-US" sz="2600"/>
              <a:t>is </a:t>
            </a:r>
            <a:r>
              <a:rPr lang="en-US" sz="2600">
                <a:solidFill>
                  <a:srgbClr val="C00000"/>
                </a:solidFill>
              </a:rPr>
              <a:t>statistically significant </a:t>
            </a:r>
            <a:r>
              <a:rPr lang="en-US" sz="2600" dirty="0"/>
              <a:t>(reject null hypothesis), otherwise there is </a:t>
            </a:r>
            <a:r>
              <a:rPr lang="en-US" sz="2600"/>
              <a:t>no statistically significant </a:t>
            </a:r>
            <a:r>
              <a:rPr lang="en-US" sz="2600" dirty="0"/>
              <a:t>difference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B93FE-6FFB-2C9A-EDCF-0C5AE728A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804" y="3429000"/>
            <a:ext cx="1305107" cy="69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53CFFF-78AB-3A17-0428-0554482E7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088" y="3429000"/>
            <a:ext cx="1762371" cy="933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548205-924D-6923-2605-6BF2550D5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9314" y="3425091"/>
            <a:ext cx="971686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036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D17C4-0D85-BE93-A14B-DE5353DCF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45"/>
            <a:ext cx="10515600" cy="1325563"/>
          </a:xfrm>
        </p:spPr>
        <p:txBody>
          <a:bodyPr/>
          <a:lstStyle/>
          <a:p>
            <a:r>
              <a:rPr lang="en-US" dirty="0"/>
              <a:t>T-test </a:t>
            </a:r>
            <a:r>
              <a:rPr lang="en-US"/>
              <a:t>-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5738A-7E24-51F3-D6A0-3DBEA4001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0" y="1462092"/>
            <a:ext cx="720221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We want to test whether a </a:t>
            </a:r>
            <a:r>
              <a:rPr lang="en-US" sz="2600" dirty="0">
                <a:solidFill>
                  <a:srgbClr val="C00000"/>
                </a:solidFill>
              </a:rPr>
              <a:t>method of hyperparameter tuning is effective </a:t>
            </a:r>
            <a:r>
              <a:rPr lang="en-US" sz="2600" dirty="0"/>
              <a:t>in accuracy of models. </a:t>
            </a:r>
          </a:p>
          <a:p>
            <a:r>
              <a:rPr lang="en-US" sz="2600" dirty="0"/>
              <a:t>The accuracies of 10 models are </a:t>
            </a:r>
            <a:r>
              <a:rPr lang="en-US" sz="2600" dirty="0">
                <a:solidFill>
                  <a:srgbClr val="C00000"/>
                </a:solidFill>
              </a:rPr>
              <a:t>measured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before</a:t>
            </a:r>
            <a:r>
              <a:rPr lang="en-US" sz="2600" dirty="0"/>
              <a:t> and </a:t>
            </a:r>
            <a:r>
              <a:rPr lang="en-US" sz="2600" dirty="0">
                <a:solidFill>
                  <a:srgbClr val="C00000"/>
                </a:solidFill>
              </a:rPr>
              <a:t>after</a:t>
            </a:r>
            <a:r>
              <a:rPr lang="en-US" sz="2600" dirty="0"/>
              <a:t> hyperparameter tuning.</a:t>
            </a:r>
          </a:p>
          <a:p>
            <a:endParaRPr lang="en-US" sz="2600" dirty="0"/>
          </a:p>
          <a:p>
            <a:r>
              <a:rPr lang="en-US" sz="2600" b="1" dirty="0"/>
              <a:t>Null Hypothesis</a:t>
            </a:r>
            <a:r>
              <a:rPr lang="en-US" sz="2600" dirty="0"/>
              <a:t> (𝐻</a:t>
            </a:r>
            <a:r>
              <a:rPr lang="en-US" sz="1800" dirty="0"/>
              <a:t>0</a:t>
            </a:r>
            <a:r>
              <a:rPr lang="en-US" sz="2600" dirty="0"/>
              <a:t>): The tuning has </a:t>
            </a:r>
            <a:r>
              <a:rPr lang="en-US" sz="2600" dirty="0">
                <a:solidFill>
                  <a:srgbClr val="C00000"/>
                </a:solidFill>
              </a:rPr>
              <a:t>no significant effect</a:t>
            </a:r>
            <a:r>
              <a:rPr lang="en-US" sz="2600" dirty="0"/>
              <a:t> on accuracy  </a:t>
            </a:r>
          </a:p>
          <a:p>
            <a:r>
              <a:rPr lang="en-US" sz="2600" b="1" dirty="0"/>
              <a:t>Alternative Hypothesis </a:t>
            </a:r>
            <a:r>
              <a:rPr lang="en-US" sz="2600" dirty="0"/>
              <a:t>(𝐻𝑎): The tuning </a:t>
            </a:r>
            <a:r>
              <a:rPr lang="en-US" sz="2600" dirty="0">
                <a:solidFill>
                  <a:srgbClr val="C00000"/>
                </a:solidFill>
              </a:rPr>
              <a:t>makes significant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difference</a:t>
            </a:r>
            <a:r>
              <a:rPr lang="en-US" sz="2600" dirty="0"/>
              <a:t>  </a:t>
            </a:r>
          </a:p>
          <a:p>
            <a:r>
              <a:rPr lang="en-US" sz="2600" b="1" dirty="0"/>
              <a:t>Significance level (𝛼</a:t>
            </a:r>
            <a:r>
              <a:rPr lang="el-GR" sz="2600" b="1" dirty="0"/>
              <a:t>) </a:t>
            </a:r>
            <a:r>
              <a:rPr lang="el-GR" sz="2600" dirty="0"/>
              <a:t>= 0.05</a:t>
            </a:r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The samples are </a:t>
            </a:r>
            <a:r>
              <a:rPr lang="en-US" sz="2600" dirty="0">
                <a:solidFill>
                  <a:srgbClr val="C00000"/>
                </a:solidFill>
              </a:rPr>
              <a:t>related</a:t>
            </a:r>
            <a:r>
              <a:rPr lang="en-US" sz="2600" dirty="0"/>
              <a:t> </a:t>
            </a:r>
            <a:r>
              <a:rPr lang="en-US" sz="2600" dirty="0">
                <a:sym typeface="Wingdings" panose="05000000000000000000" pitchFamily="2" charset="2"/>
              </a:rPr>
              <a:t> </a:t>
            </a:r>
            <a:r>
              <a:rPr lang="en-US" sz="2600" dirty="0">
                <a:solidFill>
                  <a:srgbClr val="C00000"/>
                </a:solidFill>
              </a:rPr>
              <a:t>paired t-test</a:t>
            </a:r>
          </a:p>
          <a:p>
            <a:endParaRPr lang="en-US" sz="26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A47845-B8E9-100F-3EA6-00D6F5D0B5C7}"/>
              </a:ext>
            </a:extLst>
          </p:cNvPr>
          <p:cNvGraphicFramePr>
            <a:graphicFrameLocks noGrp="1"/>
          </p:cNvGraphicFramePr>
          <p:nvPr/>
        </p:nvGraphicFramePr>
        <p:xfrm>
          <a:off x="8187070" y="1880605"/>
          <a:ext cx="3713122" cy="42963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34840">
                  <a:extLst>
                    <a:ext uri="{9D8B030D-6E8A-4147-A177-3AD203B41FA5}">
                      <a16:colId xmlns:a16="http://schemas.microsoft.com/office/drawing/2014/main" val="616992962"/>
                    </a:ext>
                  </a:extLst>
                </a:gridCol>
                <a:gridCol w="1389527">
                  <a:extLst>
                    <a:ext uri="{9D8B030D-6E8A-4147-A177-3AD203B41FA5}">
                      <a16:colId xmlns:a16="http://schemas.microsoft.com/office/drawing/2014/main" val="3805708386"/>
                    </a:ext>
                  </a:extLst>
                </a:gridCol>
                <a:gridCol w="1288755">
                  <a:extLst>
                    <a:ext uri="{9D8B030D-6E8A-4147-A177-3AD203B41FA5}">
                      <a16:colId xmlns:a16="http://schemas.microsoft.com/office/drawing/2014/main" val="1727396097"/>
                    </a:ext>
                  </a:extLst>
                </a:gridCol>
              </a:tblGrid>
              <a:tr h="34388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75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Before Tuning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75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After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Tuning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75000"/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762478"/>
                  </a:ext>
                </a:extLst>
              </a:tr>
              <a:tr h="34388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40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45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585797"/>
                  </a:ext>
                </a:extLst>
              </a:tr>
              <a:tr h="34388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73082" marR="103849" marT="103849" marB="103849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38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42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268354"/>
                  </a:ext>
                </a:extLst>
              </a:tr>
              <a:tr h="34388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36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41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995774"/>
                  </a:ext>
                </a:extLst>
              </a:tr>
              <a:tr h="34388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173082" marR="103849" marT="103849" marB="103849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39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43</a:t>
                      </a:r>
                      <a:endParaRPr 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965222"/>
                  </a:ext>
                </a:extLst>
              </a:tr>
              <a:tr h="34388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40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457646"/>
                  </a:ext>
                </a:extLst>
              </a:tr>
              <a:tr h="34388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6</a:t>
                      </a:r>
                    </a:p>
                  </a:txBody>
                  <a:tcPr marL="173082" marR="103849" marT="103849" marB="103849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42</a:t>
                      </a:r>
                      <a:endParaRPr 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785062"/>
                  </a:ext>
                </a:extLst>
              </a:tr>
              <a:tr h="34388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34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39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134785"/>
                  </a:ext>
                </a:extLst>
              </a:tr>
              <a:tr h="34388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173082" marR="103849" marT="103849" marB="103849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36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40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630553"/>
                  </a:ext>
                </a:extLst>
              </a:tr>
              <a:tr h="34388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9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38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43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14630"/>
                  </a:ext>
                </a:extLst>
              </a:tr>
              <a:tr h="34388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173082" marR="103849" marT="103849" marB="103849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39</a:t>
                      </a:r>
                      <a:endParaRPr 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44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014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1463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6DE66-C979-6B82-84D7-514A63EF5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5694"/>
            <a:ext cx="10515600" cy="1325563"/>
          </a:xfrm>
        </p:spPr>
        <p:txBody>
          <a:bodyPr/>
          <a:lstStyle/>
          <a:p>
            <a:r>
              <a:rPr lang="en-US"/>
              <a:t>Paired </a:t>
            </a:r>
            <a:r>
              <a:rPr lang="en-US" dirty="0"/>
              <a:t>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6A6EB-69A2-7E59-4A3E-5B6656B28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53331"/>
            <a:ext cx="11506200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Calculate </a:t>
            </a: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difference</a:t>
            </a:r>
            <a:r>
              <a:rPr lang="en-US" dirty="0"/>
              <a:t> between </a:t>
            </a:r>
            <a:r>
              <a:rPr lang="en-US"/>
              <a:t>before and after </a:t>
            </a:r>
            <a:r>
              <a:rPr lang="en-US" dirty="0"/>
              <a:t>tuning </a:t>
            </a:r>
            <a:r>
              <a:rPr lang="en-US"/>
              <a:t>for each </a:t>
            </a:r>
            <a:r>
              <a:rPr lang="en-US" dirty="0"/>
              <a:t>model:</a:t>
            </a:r>
          </a:p>
          <a:p>
            <a:endParaRPr lang="en-US" dirty="0"/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1E626424-8AF2-CF48-FB4F-9DED2D3A6CD7}"/>
              </a:ext>
            </a:extLst>
          </p:cNvPr>
          <p:cNvGraphicFramePr>
            <a:graphicFrameLocks/>
          </p:cNvGraphicFramePr>
          <p:nvPr/>
        </p:nvGraphicFramePr>
        <p:xfrm>
          <a:off x="6709145" y="1859891"/>
          <a:ext cx="3551274" cy="36601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2006">
                  <a:extLst>
                    <a:ext uri="{9D8B030D-6E8A-4147-A177-3AD203B41FA5}">
                      <a16:colId xmlns:a16="http://schemas.microsoft.com/office/drawing/2014/main" val="3524906034"/>
                    </a:ext>
                  </a:extLst>
                </a:gridCol>
                <a:gridCol w="2539268">
                  <a:extLst>
                    <a:ext uri="{9D8B030D-6E8A-4147-A177-3AD203B41FA5}">
                      <a16:colId xmlns:a16="http://schemas.microsoft.com/office/drawing/2014/main" val="115182111"/>
                    </a:ext>
                  </a:extLst>
                </a:gridCol>
              </a:tblGrid>
              <a:tr h="29433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Model</a:t>
                      </a:r>
                    </a:p>
                  </a:txBody>
                  <a:tcPr marL="119382" marR="59691" marT="59691" marB="596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Difference (d) </a:t>
                      </a:r>
                      <a:r>
                        <a:rPr lang="en-US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= After </a:t>
                      </a:r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Before</a:t>
                      </a:r>
                    </a:p>
                  </a:txBody>
                  <a:tcPr marL="119382" marR="59691" marT="59691" marB="596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664008"/>
                  </a:ext>
                </a:extLst>
              </a:tr>
              <a:tr h="29433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19382" marR="59691" marT="59691" marB="59691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19382" marR="59691" marT="59691" marB="59691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48145"/>
                  </a:ext>
                </a:extLst>
              </a:tr>
              <a:tr h="29433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19382" marR="59691" marT="59691" marB="59691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119382" marR="59691" marT="59691" marB="59691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786854"/>
                  </a:ext>
                </a:extLst>
              </a:tr>
              <a:tr h="29433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19382" marR="59691" marT="59691" marB="59691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19382" marR="59691" marT="59691" marB="59691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63935"/>
                  </a:ext>
                </a:extLst>
              </a:tr>
              <a:tr h="29433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119382" marR="59691" marT="59691" marB="59691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119382" marR="59691" marT="59691" marB="59691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601861"/>
                  </a:ext>
                </a:extLst>
              </a:tr>
              <a:tr h="29433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19382" marR="59691" marT="59691" marB="59691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19382" marR="59691" marT="59691" marB="59691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16818"/>
                  </a:ext>
                </a:extLst>
              </a:tr>
              <a:tr h="29433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</a:p>
                  </a:txBody>
                  <a:tcPr marL="119382" marR="59691" marT="59691" marB="59691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19382" marR="59691" marT="59691" marB="59691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969990"/>
                  </a:ext>
                </a:extLst>
              </a:tr>
              <a:tr h="29433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19382" marR="59691" marT="59691" marB="59691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19382" marR="59691" marT="59691" marB="59691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718044"/>
                  </a:ext>
                </a:extLst>
              </a:tr>
              <a:tr h="29433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119382" marR="59691" marT="59691" marB="59691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119382" marR="59691" marT="59691" marB="59691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990876"/>
                  </a:ext>
                </a:extLst>
              </a:tr>
              <a:tr h="29433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</a:p>
                  </a:txBody>
                  <a:tcPr marL="119382" marR="59691" marT="59691" marB="59691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19382" marR="59691" marT="59691" marB="59691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35109"/>
                  </a:ext>
                </a:extLst>
              </a:tr>
              <a:tr h="29433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119382" marR="59691" marT="59691" marB="59691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19382" marR="59691" marT="59691" marB="59691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63324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61BECB-0A55-F344-D3F8-1F9DF05549AD}"/>
              </a:ext>
            </a:extLst>
          </p:cNvPr>
          <p:cNvGraphicFramePr>
            <a:graphicFrameLocks noGrp="1"/>
          </p:cNvGraphicFramePr>
          <p:nvPr/>
        </p:nvGraphicFramePr>
        <p:xfrm>
          <a:off x="2066018" y="1758883"/>
          <a:ext cx="3207730" cy="379343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93988">
                  <a:extLst>
                    <a:ext uri="{9D8B030D-6E8A-4147-A177-3AD203B41FA5}">
                      <a16:colId xmlns:a16="http://schemas.microsoft.com/office/drawing/2014/main" val="616992962"/>
                    </a:ext>
                  </a:extLst>
                </a:gridCol>
                <a:gridCol w="1200399">
                  <a:extLst>
                    <a:ext uri="{9D8B030D-6E8A-4147-A177-3AD203B41FA5}">
                      <a16:colId xmlns:a16="http://schemas.microsoft.com/office/drawing/2014/main" val="3805708386"/>
                    </a:ext>
                  </a:extLst>
                </a:gridCol>
                <a:gridCol w="1113343">
                  <a:extLst>
                    <a:ext uri="{9D8B030D-6E8A-4147-A177-3AD203B41FA5}">
                      <a16:colId xmlns:a16="http://schemas.microsoft.com/office/drawing/2014/main" val="1727396097"/>
                    </a:ext>
                  </a:extLst>
                </a:gridCol>
              </a:tblGrid>
              <a:tr h="343884"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75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Before Tuning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75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chemeClr val="tx1"/>
                          </a:solidFill>
                        </a:rPr>
                        <a:t>After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Tuning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75000"/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762478"/>
                  </a:ext>
                </a:extLst>
              </a:tr>
              <a:tr h="343884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40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45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585797"/>
                  </a:ext>
                </a:extLst>
              </a:tr>
              <a:tr h="343884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73082" marR="103849" marT="103849" marB="103849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38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42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268354"/>
                  </a:ext>
                </a:extLst>
              </a:tr>
              <a:tr h="343884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36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41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995774"/>
                  </a:ext>
                </a:extLst>
              </a:tr>
              <a:tr h="343884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173082" marR="103849" marT="103849" marB="103849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39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43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965222"/>
                  </a:ext>
                </a:extLst>
              </a:tr>
              <a:tr h="343884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40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457646"/>
                  </a:ext>
                </a:extLst>
              </a:tr>
              <a:tr h="343884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6</a:t>
                      </a:r>
                    </a:p>
                  </a:txBody>
                  <a:tcPr marL="173082" marR="103849" marT="103849" marB="103849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42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785062"/>
                  </a:ext>
                </a:extLst>
              </a:tr>
              <a:tr h="343884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34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39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134785"/>
                  </a:ext>
                </a:extLst>
              </a:tr>
              <a:tr h="343884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173082" marR="103849" marT="103849" marB="103849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36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40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630553"/>
                  </a:ext>
                </a:extLst>
              </a:tr>
              <a:tr h="343884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9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38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43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14630"/>
                  </a:ext>
                </a:extLst>
              </a:tr>
              <a:tr h="343884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173082" marR="103849" marT="103849" marB="103849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39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44</a:t>
                      </a:r>
                    </a:p>
                  </a:txBody>
                  <a:tcPr marL="173082" marR="103849" marT="103849" marB="103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014927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E081AC09-5726-CE17-6C44-1C58528E059F}"/>
              </a:ext>
            </a:extLst>
          </p:cNvPr>
          <p:cNvSpPr/>
          <p:nvPr/>
        </p:nvSpPr>
        <p:spPr>
          <a:xfrm>
            <a:off x="5582093" y="3498111"/>
            <a:ext cx="818707" cy="4890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110AED-2869-0D86-97D5-C49ADA1CAF1E}"/>
              </a:ext>
            </a:extLst>
          </p:cNvPr>
          <p:cNvSpPr txBox="1"/>
          <p:nvPr/>
        </p:nvSpPr>
        <p:spPr>
          <a:xfrm>
            <a:off x="1778074" y="5637568"/>
            <a:ext cx="6119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Mean of differences :</a:t>
            </a:r>
          </a:p>
          <a:p>
            <a:r>
              <a:rPr lang="en-US" dirty="0"/>
              <a:t>(Differences of </a:t>
            </a:r>
            <a:r>
              <a:rPr lang="en-US" dirty="0">
                <a:solidFill>
                  <a:srgbClr val="C00000"/>
                </a:solidFill>
              </a:rPr>
              <a:t>Means</a:t>
            </a:r>
            <a:r>
              <a:rPr lang="en-US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DCB07F-7FD7-5CDD-1A9F-627D921F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573" y="5601870"/>
            <a:ext cx="7839075" cy="638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053A0B-3166-1F13-B073-C1377086E334}"/>
              </a:ext>
            </a:extLst>
          </p:cNvPr>
          <p:cNvSpPr txBox="1"/>
          <p:nvPr/>
        </p:nvSpPr>
        <p:spPr>
          <a:xfrm>
            <a:off x="2066018" y="6339044"/>
            <a:ext cx="6119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Sd</a:t>
            </a:r>
            <a:r>
              <a:rPr lang="en-US" dirty="0"/>
              <a:t> of differences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B22A88-1509-BD6E-89A1-CBD909ADF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358" y="6242640"/>
            <a:ext cx="1603865" cy="615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49545-BB08-2D2C-D86F-BC48804E4BB3}"/>
              </a:ext>
            </a:extLst>
          </p:cNvPr>
          <p:cNvSpPr txBox="1"/>
          <p:nvPr/>
        </p:nvSpPr>
        <p:spPr>
          <a:xfrm>
            <a:off x="5588875" y="63390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  (5−4.8)^2 + (4−4.8) ^2 + ⋯ / (10-1)  </a:t>
            </a:r>
            <a:r>
              <a:rPr lang="en-US" dirty="0">
                <a:sym typeface="Wingdings" panose="05000000000000000000" pitchFamily="2" charset="2"/>
              </a:rPr>
              <a:t> Sd</a:t>
            </a:r>
            <a:r>
              <a:rPr lang="en-US" dirty="0"/>
              <a:t>= 0.42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8F2194-1BA0-A500-C90B-6B31547CE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53" y="5815863"/>
            <a:ext cx="971686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478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0D731D-6F5B-62E5-15F5-ED68E5BDD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926" y="2083831"/>
            <a:ext cx="4895850" cy="4324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46B644-3F1C-140A-EBF5-9DEEDDCA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Calculate T-Value </a:t>
            </a:r>
            <a:r>
              <a:rPr lang="en-US" dirty="0"/>
              <a:t>(T-Score)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50F7E-2FC9-3BF1-F884-6F4CB77F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60" y="177307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T-Value Formula for </a:t>
            </a:r>
            <a:r>
              <a:rPr lang="en-US">
                <a:solidFill>
                  <a:srgbClr val="C00000"/>
                </a:solidFill>
              </a:rPr>
              <a:t>Paired </a:t>
            </a:r>
            <a:r>
              <a:rPr lang="en-US" dirty="0">
                <a:solidFill>
                  <a:srgbClr val="C00000"/>
                </a:solidFill>
              </a:rPr>
              <a:t>T-Test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Degree of Freedom (</a:t>
            </a:r>
            <a:r>
              <a:rPr lang="en-US" dirty="0" err="1"/>
              <a:t>df</a:t>
            </a:r>
            <a:r>
              <a:rPr lang="en-US" dirty="0"/>
              <a:t>) = n -1 = 9</a:t>
            </a:r>
          </a:p>
          <a:p>
            <a:endParaRPr lang="en-US" dirty="0"/>
          </a:p>
          <a:p>
            <a:r>
              <a:rPr lang="en-US"/>
              <a:t>The critical value</a:t>
            </a:r>
            <a:r>
              <a:rPr lang="en-US" dirty="0"/>
              <a:t>(α=0.05,df=9)  =2.262</a:t>
            </a:r>
          </a:p>
          <a:p>
            <a:endParaRPr lang="en-US" dirty="0"/>
          </a:p>
          <a:p>
            <a:r>
              <a:rPr lang="en-US">
                <a:solidFill>
                  <a:srgbClr val="C00000"/>
                </a:solidFill>
              </a:rPr>
              <a:t>T-value </a:t>
            </a:r>
            <a:r>
              <a:rPr lang="en-US" dirty="0">
                <a:solidFill>
                  <a:srgbClr val="C00000"/>
                </a:solidFill>
              </a:rPr>
              <a:t>(36.09) </a:t>
            </a:r>
            <a:r>
              <a:rPr lang="en-US">
                <a:solidFill>
                  <a:srgbClr val="C00000"/>
                </a:solidFill>
              </a:rPr>
              <a:t>&gt; critical value </a:t>
            </a:r>
            <a:r>
              <a:rPr lang="en-US" dirty="0">
                <a:solidFill>
                  <a:srgbClr val="C00000"/>
                </a:solidFill>
              </a:rPr>
              <a:t>(2.262)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1D254-93A9-81BE-2B61-6223BC9B4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40" y="2407014"/>
            <a:ext cx="5277587" cy="76210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5FD119-339D-1FB7-3AF8-1512B4F959A6}"/>
              </a:ext>
            </a:extLst>
          </p:cNvPr>
          <p:cNvSpPr/>
          <p:nvPr/>
        </p:nvSpPr>
        <p:spPr>
          <a:xfrm>
            <a:off x="9037673" y="2083831"/>
            <a:ext cx="810519" cy="446068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0F80F8D-8DAF-59A0-EEAF-58FF10306B6A}"/>
              </a:ext>
            </a:extLst>
          </p:cNvPr>
          <p:cNvSpPr/>
          <p:nvPr/>
        </p:nvSpPr>
        <p:spPr>
          <a:xfrm>
            <a:off x="6730927" y="5087007"/>
            <a:ext cx="5040660" cy="31433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4C2B1-BD89-CC08-3E62-ECACD3ED50BD}"/>
              </a:ext>
            </a:extLst>
          </p:cNvPr>
          <p:cNvSpPr txBox="1"/>
          <p:nvPr/>
        </p:nvSpPr>
        <p:spPr>
          <a:xfrm>
            <a:off x="8324194" y="6517554"/>
            <a:ext cx="2459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1">
                    <a:lumMod val="50000"/>
                  </a:schemeClr>
                </a:solidFill>
              </a:rPr>
              <a:t>t-distribution table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479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E859A8F8-BA42-D51F-2DC0-A5AA145DD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487" y="1690688"/>
            <a:ext cx="4097406" cy="2926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8D3EF7-C62C-3A2D-3FD0-0208548E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</a:t>
            </a:r>
            <a:r>
              <a:rPr lang="en-US" dirty="0"/>
              <a:t>of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3EE9F-6D78-9AF9-E22B-46408ABD7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17221" cy="4351338"/>
          </a:xfrm>
        </p:spPr>
        <p:txBody>
          <a:bodyPr/>
          <a:lstStyle/>
          <a:p>
            <a:r>
              <a:rPr lang="en-US"/>
              <a:t>Since t-value &gt; critical value</a:t>
            </a:r>
            <a:r>
              <a:rPr lang="en-US" dirty="0"/>
              <a:t>, we </a:t>
            </a:r>
            <a:r>
              <a:rPr lang="en-US" dirty="0">
                <a:solidFill>
                  <a:srgbClr val="C00000"/>
                </a:solidFill>
              </a:rPr>
              <a:t>reject the null hypothesis</a:t>
            </a:r>
            <a:r>
              <a:rPr lang="en-US"/>
              <a:t>.(</a:t>
            </a:r>
            <a:r>
              <a:rPr lang="en-US">
                <a:solidFill>
                  <a:srgbClr val="C00000"/>
                </a:solidFill>
              </a:rPr>
              <a:t>P-value</a:t>
            </a:r>
            <a:r>
              <a:rPr lang="en-US"/>
              <a:t> </a:t>
            </a:r>
            <a:r>
              <a:rPr lang="en-US" dirty="0"/>
              <a:t>would be </a:t>
            </a:r>
            <a:r>
              <a:rPr lang="en-US">
                <a:solidFill>
                  <a:srgbClr val="C00000"/>
                </a:solidFill>
              </a:rPr>
              <a:t>less than </a:t>
            </a:r>
            <a:r>
              <a:rPr lang="en-US" dirty="0">
                <a:solidFill>
                  <a:srgbClr val="C00000"/>
                </a:solidFill>
              </a:rPr>
              <a:t>5%</a:t>
            </a:r>
            <a:r>
              <a:rPr lang="en-US" dirty="0"/>
              <a:t>)</a:t>
            </a:r>
          </a:p>
          <a:p>
            <a:r>
              <a:rPr lang="en-US"/>
              <a:t>This means </a:t>
            </a:r>
            <a:r>
              <a:rPr lang="en-US" dirty="0"/>
              <a:t>the result </a:t>
            </a:r>
            <a:r>
              <a:rPr lang="en-US"/>
              <a:t>is </a:t>
            </a:r>
            <a:r>
              <a:rPr lang="en-US">
                <a:solidFill>
                  <a:srgbClr val="C00000"/>
                </a:solidFill>
              </a:rPr>
              <a:t>statistically significant </a:t>
            </a:r>
            <a:r>
              <a:rPr lang="en-US"/>
              <a:t>at </a:t>
            </a:r>
            <a:r>
              <a:rPr lang="en-US" dirty="0"/>
              <a:t>the α=</a:t>
            </a:r>
            <a:r>
              <a:rPr lang="en-US" dirty="0">
                <a:solidFill>
                  <a:srgbClr val="C00000"/>
                </a:solidFill>
              </a:rPr>
              <a:t>0.05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Conclusion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0603A-E9CE-87B0-46BD-5889E0136FC9}"/>
              </a:ext>
            </a:extLst>
          </p:cNvPr>
          <p:cNvSpPr txBox="1"/>
          <p:nvPr/>
        </p:nvSpPr>
        <p:spPr>
          <a:xfrm>
            <a:off x="935421" y="5166625"/>
            <a:ext cx="1057340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The tuning </a:t>
            </a:r>
            <a:r>
              <a:rPr lang="en-US" sz="2600"/>
              <a:t>method had a </a:t>
            </a:r>
            <a:r>
              <a:rPr lang="en-US" sz="2600">
                <a:solidFill>
                  <a:srgbClr val="C00000"/>
                </a:solidFill>
              </a:rPr>
              <a:t>significant</a:t>
            </a:r>
            <a:r>
              <a:rPr lang="en-US" sz="2600"/>
              <a:t> </a:t>
            </a:r>
            <a:r>
              <a:rPr lang="en-US" sz="2600">
                <a:solidFill>
                  <a:srgbClr val="C00000"/>
                </a:solidFill>
              </a:rPr>
              <a:t>impact on accuracy </a:t>
            </a:r>
            <a:r>
              <a:rPr lang="en-US" sz="2600" dirty="0"/>
              <a:t>of models.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On average, accuracy increased </a:t>
            </a:r>
            <a:r>
              <a:rPr lang="en-US" sz="2600" dirty="0"/>
              <a:t>by 4.8</a:t>
            </a:r>
            <a:r>
              <a:rPr lang="en-US" sz="2600"/>
              <a:t>%, and </a:t>
            </a:r>
            <a:r>
              <a:rPr lang="en-US" sz="2600" dirty="0"/>
              <a:t>the result </a:t>
            </a:r>
            <a:r>
              <a:rPr lang="en-US" sz="2600"/>
              <a:t>is </a:t>
            </a:r>
            <a:r>
              <a:rPr lang="en-US" sz="2600">
                <a:solidFill>
                  <a:srgbClr val="C00000"/>
                </a:solidFill>
              </a:rPr>
              <a:t>statistically significant </a:t>
            </a:r>
            <a:r>
              <a:rPr lang="en-US" sz="2600"/>
              <a:t>at </a:t>
            </a:r>
            <a:r>
              <a:rPr lang="en-US" sz="2600" dirty="0"/>
              <a:t>the α=</a:t>
            </a:r>
            <a:r>
              <a:rPr lang="en-US" sz="2600">
                <a:solidFill>
                  <a:srgbClr val="C00000"/>
                </a:solidFill>
              </a:rPr>
              <a:t>0.05</a:t>
            </a:r>
            <a:r>
              <a:rPr lang="en-US" sz="2600"/>
              <a:t> </a:t>
            </a:r>
            <a:r>
              <a:rPr lang="en-US" sz="2600">
                <a:solidFill>
                  <a:srgbClr val="C00000"/>
                </a:solidFill>
              </a:rPr>
              <a:t>significance </a:t>
            </a:r>
            <a:r>
              <a:rPr lang="en-US" sz="2600" dirty="0">
                <a:solidFill>
                  <a:srgbClr val="C00000"/>
                </a:solidFill>
              </a:rPr>
              <a:t>level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66468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E3A047-4FAE-63A6-0BE7-D496FE65A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262" y="5268626"/>
            <a:ext cx="2690649" cy="1606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5965E9-B507-E0EF-6D48-B4A145F44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6" y="365125"/>
            <a:ext cx="10515600" cy="1325563"/>
          </a:xfrm>
        </p:spPr>
        <p:txBody>
          <a:bodyPr/>
          <a:lstStyle/>
          <a:p>
            <a:r>
              <a:rPr lang="en-US"/>
              <a:t>Significance </a:t>
            </a:r>
            <a:r>
              <a:rPr lang="en-US" dirty="0"/>
              <a:t>Level </a:t>
            </a:r>
            <a:r>
              <a:rPr lang="en-US"/>
              <a:t>- Trade-off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C5DD0-84CC-C04A-899F-F3CCF473D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49000" cy="4351338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200" b="1" dirty="0"/>
              <a:t>Type 1 Error (False Positive): </a:t>
            </a:r>
            <a:r>
              <a:rPr lang="en-US" sz="2200" dirty="0">
                <a:solidFill>
                  <a:srgbClr val="C00000"/>
                </a:solidFill>
              </a:rPr>
              <a:t>Rejecting</a:t>
            </a:r>
            <a:r>
              <a:rPr lang="en-US" sz="2200" dirty="0"/>
              <a:t> the null hypothesis (H0​) when it is actually </a:t>
            </a:r>
            <a:r>
              <a:rPr lang="en-US" sz="2200" dirty="0">
                <a:solidFill>
                  <a:srgbClr val="C00000"/>
                </a:solidFill>
              </a:rPr>
              <a:t>true</a:t>
            </a:r>
            <a:r>
              <a:rPr lang="en-US" sz="2200" b="1" dirty="0"/>
              <a:t> </a:t>
            </a: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Example</a:t>
            </a:r>
            <a:r>
              <a:rPr lang="en-US" sz="2200" dirty="0"/>
              <a:t>: A drug is </a:t>
            </a:r>
            <a:r>
              <a:rPr lang="en-US" sz="2200" dirty="0">
                <a:solidFill>
                  <a:srgbClr val="C00000"/>
                </a:solidFill>
              </a:rPr>
              <a:t>declared effective</a:t>
            </a:r>
            <a:r>
              <a:rPr lang="en-US" sz="2200" dirty="0"/>
              <a:t> when it actually makes </a:t>
            </a:r>
            <a:r>
              <a:rPr lang="en-US" sz="2200" dirty="0">
                <a:solidFill>
                  <a:srgbClr val="C00000"/>
                </a:solidFill>
              </a:rPr>
              <a:t>no difference </a:t>
            </a:r>
            <a:r>
              <a:rPr lang="en-US" sz="2200" dirty="0"/>
              <a:t>(when α</a:t>
            </a:r>
            <a:r>
              <a:rPr lang="en-US" sz="2200" b="1" dirty="0"/>
              <a:t> </a:t>
            </a:r>
            <a:r>
              <a:rPr lang="en-US" sz="2200" dirty="0"/>
              <a:t>is 5% means a 5% chance of making this error)</a:t>
            </a:r>
          </a:p>
          <a:p>
            <a:pPr>
              <a:buNone/>
            </a:pPr>
            <a:r>
              <a:rPr lang="en-US" sz="2200" b="1" dirty="0"/>
              <a:t>Type 2 Error (False Negative):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C00000"/>
                </a:solidFill>
              </a:rPr>
              <a:t>Failing</a:t>
            </a:r>
            <a:r>
              <a:rPr lang="en-US" sz="2200" dirty="0"/>
              <a:t> to reject the null hypothesis (H0​) when it is actually </a:t>
            </a:r>
            <a:r>
              <a:rPr lang="en-US" sz="2200" dirty="0">
                <a:solidFill>
                  <a:srgbClr val="C00000"/>
                </a:solidFill>
              </a:rPr>
              <a:t>false</a:t>
            </a:r>
            <a:r>
              <a:rPr lang="en-US" sz="2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Example</a:t>
            </a:r>
            <a:r>
              <a:rPr lang="en-US" sz="2200" dirty="0"/>
              <a:t>: A drug is </a:t>
            </a:r>
            <a:r>
              <a:rPr lang="en-US" sz="2200" dirty="0">
                <a:solidFill>
                  <a:srgbClr val="C00000"/>
                </a:solidFill>
              </a:rPr>
              <a:t>declared ineffective</a:t>
            </a:r>
            <a:r>
              <a:rPr lang="en-US" sz="2200" dirty="0"/>
              <a:t> when it actually makes </a:t>
            </a:r>
            <a:r>
              <a:rPr lang="en-US" sz="2200" dirty="0">
                <a:solidFill>
                  <a:srgbClr val="C00000"/>
                </a:solidFill>
              </a:rPr>
              <a:t>difference</a:t>
            </a:r>
            <a:r>
              <a:rPr lang="en-US" sz="2200" dirty="0"/>
              <a:t>.</a:t>
            </a:r>
          </a:p>
          <a:p>
            <a:pPr>
              <a:buNone/>
            </a:pPr>
            <a:endParaRPr lang="en-US" sz="2200" b="1" dirty="0"/>
          </a:p>
          <a:p>
            <a:r>
              <a:rPr lang="en-US" sz="2200" b="1" dirty="0"/>
              <a:t>Increasing α : </a:t>
            </a:r>
            <a:r>
              <a:rPr lang="en-US" sz="2200" dirty="0">
                <a:solidFill>
                  <a:srgbClr val="C00000"/>
                </a:solidFill>
              </a:rPr>
              <a:t>Reduces False Negative </a:t>
            </a:r>
            <a:r>
              <a:rPr lang="en-US" sz="2200" dirty="0"/>
              <a:t>(more sensitive) but increases the </a:t>
            </a:r>
            <a:r>
              <a:rPr lang="en-US" sz="2200" dirty="0">
                <a:solidFill>
                  <a:srgbClr val="C00000"/>
                </a:solidFill>
              </a:rPr>
              <a:t>risk of False Positive </a:t>
            </a:r>
            <a:r>
              <a:rPr lang="en-US" sz="2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Lowering α : </a:t>
            </a:r>
            <a:r>
              <a:rPr lang="en-US" sz="2200" dirty="0">
                <a:solidFill>
                  <a:srgbClr val="C00000"/>
                </a:solidFill>
              </a:rPr>
              <a:t>Reduces False Positive </a:t>
            </a:r>
            <a:r>
              <a:rPr lang="en-US" sz="2200" dirty="0"/>
              <a:t>(more specific) but increases the </a:t>
            </a:r>
            <a:r>
              <a:rPr lang="en-US" sz="2200" dirty="0">
                <a:solidFill>
                  <a:srgbClr val="C00000"/>
                </a:solidFill>
              </a:rPr>
              <a:t>risk of False Negative</a:t>
            </a:r>
            <a:r>
              <a:rPr lang="en-US" sz="2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The </a:t>
            </a:r>
            <a:r>
              <a:rPr lang="en-US" sz="2200" dirty="0">
                <a:solidFill>
                  <a:srgbClr val="C00000"/>
                </a:solidFill>
              </a:rPr>
              <a:t>balance</a:t>
            </a:r>
            <a:r>
              <a:rPr lang="en-US" sz="2200" dirty="0"/>
              <a:t> depends on the context :</a:t>
            </a:r>
          </a:p>
          <a:p>
            <a:pPr marL="457200" indent="-111125">
              <a:buFont typeface="+mj-lt"/>
              <a:buAutoNum type="arabicPeriod"/>
            </a:pPr>
            <a:r>
              <a:rPr lang="en-US" sz="2200" b="1" dirty="0"/>
              <a:t>α </a:t>
            </a:r>
            <a:r>
              <a:rPr lang="en-US" sz="2200" dirty="0"/>
              <a:t>of </a:t>
            </a:r>
            <a:r>
              <a:rPr lang="en-US" sz="2200" dirty="0">
                <a:solidFill>
                  <a:srgbClr val="C00000"/>
                </a:solidFill>
              </a:rPr>
              <a:t>5%</a:t>
            </a:r>
            <a:r>
              <a:rPr lang="en-US" sz="2200" dirty="0"/>
              <a:t> is default in </a:t>
            </a:r>
            <a:r>
              <a:rPr lang="en-US" sz="2200" dirty="0">
                <a:solidFill>
                  <a:srgbClr val="C00000"/>
                </a:solidFill>
              </a:rPr>
              <a:t>most research </a:t>
            </a:r>
            <a:r>
              <a:rPr lang="en-US" sz="2200" dirty="0"/>
              <a:t>fields</a:t>
            </a:r>
          </a:p>
          <a:p>
            <a:pPr marL="457200" indent="-111125">
              <a:buFont typeface="+mj-lt"/>
              <a:buAutoNum type="arabicPeriod"/>
            </a:pPr>
            <a:r>
              <a:rPr lang="en-US" sz="2200" b="1" dirty="0"/>
              <a:t>α </a:t>
            </a:r>
            <a:r>
              <a:rPr lang="en-US" sz="2200" dirty="0"/>
              <a:t>of </a:t>
            </a:r>
            <a:r>
              <a:rPr lang="en-US" sz="2200" dirty="0">
                <a:solidFill>
                  <a:srgbClr val="C00000"/>
                </a:solidFill>
              </a:rPr>
              <a:t>1%</a:t>
            </a:r>
            <a:r>
              <a:rPr lang="en-US" sz="2200" dirty="0"/>
              <a:t> is used in </a:t>
            </a:r>
            <a:r>
              <a:rPr lang="en-US" sz="2200" dirty="0">
                <a:solidFill>
                  <a:srgbClr val="C00000"/>
                </a:solidFill>
              </a:rPr>
              <a:t>high-stakes</a:t>
            </a:r>
            <a:r>
              <a:rPr lang="en-US" sz="2200" dirty="0"/>
              <a:t> decisions (medical decisions)</a:t>
            </a:r>
          </a:p>
          <a:p>
            <a:pPr marL="457200" indent="-111125">
              <a:buFont typeface="+mj-lt"/>
              <a:buAutoNum type="arabicPeriod"/>
            </a:pPr>
            <a:r>
              <a:rPr lang="en-US" sz="2200" b="1" dirty="0"/>
              <a:t>α </a:t>
            </a:r>
            <a:r>
              <a:rPr lang="en-US" sz="2200" dirty="0"/>
              <a:t>of </a:t>
            </a:r>
            <a:r>
              <a:rPr lang="en-US" sz="2200" dirty="0">
                <a:solidFill>
                  <a:srgbClr val="C00000"/>
                </a:solidFill>
              </a:rPr>
              <a:t>10%</a:t>
            </a:r>
            <a:r>
              <a:rPr lang="en-US" sz="2200" dirty="0"/>
              <a:t> can be used in </a:t>
            </a:r>
            <a:r>
              <a:rPr lang="en-US" sz="2200" dirty="0">
                <a:solidFill>
                  <a:srgbClr val="C00000"/>
                </a:solidFill>
              </a:rPr>
              <a:t>exploratory</a:t>
            </a:r>
            <a:r>
              <a:rPr lang="en-US" sz="2200" dirty="0"/>
              <a:t> studies</a:t>
            </a:r>
          </a:p>
          <a:p>
            <a:pPr marL="457200" indent="-111125">
              <a:buFont typeface="+mj-lt"/>
              <a:buAutoNum type="arabicPeriod"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653312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BA25F-88E8-DBCA-645E-81AA1206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43F31-E0F1-F450-711A-435A5392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075" y="1690688"/>
            <a:ext cx="1135380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/>
              <a:t>There are many </a:t>
            </a:r>
            <a:r>
              <a:rPr lang="en-US" sz="2600" dirty="0"/>
              <a:t>other tests on </a:t>
            </a:r>
            <a:r>
              <a:rPr lang="en-US" sz="2600">
                <a:solidFill>
                  <a:srgbClr val="C00000"/>
                </a:solidFill>
              </a:rPr>
              <a:t>different aspects </a:t>
            </a:r>
            <a:r>
              <a:rPr lang="en-US" sz="2600" dirty="0"/>
              <a:t>(e.g</a:t>
            </a:r>
            <a:r>
              <a:rPr lang="en-US" sz="2600"/>
              <a:t>., variance</a:t>
            </a:r>
            <a:r>
              <a:rPr lang="en-US" sz="2600" dirty="0"/>
              <a:t>), </a:t>
            </a:r>
            <a:r>
              <a:rPr lang="en-US" sz="2600" dirty="0">
                <a:solidFill>
                  <a:srgbClr val="C00000"/>
                </a:solidFill>
              </a:rPr>
              <a:t>different type </a:t>
            </a:r>
            <a:r>
              <a:rPr lang="en-US" sz="2600"/>
              <a:t>of data </a:t>
            </a:r>
            <a:r>
              <a:rPr lang="en-US" sz="2600" dirty="0"/>
              <a:t>(e.g</a:t>
            </a:r>
            <a:r>
              <a:rPr lang="en-US" sz="2600"/>
              <a:t>., categorical), and </a:t>
            </a:r>
            <a:r>
              <a:rPr lang="en-US" sz="2600" dirty="0">
                <a:solidFill>
                  <a:srgbClr val="C00000"/>
                </a:solidFill>
              </a:rPr>
              <a:t>different distributions </a:t>
            </a:r>
            <a:r>
              <a:rPr lang="en-US" sz="2600" dirty="0"/>
              <a:t>(e.g., </a:t>
            </a:r>
            <a:r>
              <a:rPr lang="en-US" sz="2600"/>
              <a:t>not normal</a:t>
            </a:r>
            <a:r>
              <a:rPr lang="en-US" sz="2600" dirty="0"/>
              <a:t>):</a:t>
            </a:r>
          </a:p>
          <a:p>
            <a:r>
              <a:rPr lang="en-US" sz="2600" b="1" dirty="0"/>
              <a:t>F-test</a:t>
            </a:r>
            <a:r>
              <a:rPr lang="en-US" sz="2600" b="1"/>
              <a:t>: </a:t>
            </a:r>
            <a:r>
              <a:rPr lang="en-US" sz="2600"/>
              <a:t>Compare </a:t>
            </a:r>
            <a:r>
              <a:rPr lang="en-US" sz="2600">
                <a:solidFill>
                  <a:srgbClr val="C00000"/>
                </a:solidFill>
              </a:rPr>
              <a:t>variances</a:t>
            </a:r>
            <a:r>
              <a:rPr lang="en-US" sz="2600"/>
              <a:t> </a:t>
            </a:r>
            <a:r>
              <a:rPr lang="en-US" sz="2600" dirty="0"/>
              <a:t>of </a:t>
            </a:r>
            <a:r>
              <a:rPr lang="en-US" sz="2600"/>
              <a:t>two population</a:t>
            </a:r>
            <a:endParaRPr lang="en-US" sz="2600" b="1" dirty="0"/>
          </a:p>
          <a:p>
            <a:r>
              <a:rPr lang="en-US" sz="2600" b="1"/>
              <a:t>ANOVA</a:t>
            </a:r>
            <a:r>
              <a:rPr lang="en-US" sz="2600"/>
              <a:t>: Compare </a:t>
            </a:r>
            <a:r>
              <a:rPr lang="en-US" sz="2600" dirty="0">
                <a:solidFill>
                  <a:srgbClr val="C00000"/>
                </a:solidFill>
              </a:rPr>
              <a:t>three or more groups</a:t>
            </a:r>
            <a:r>
              <a:rPr lang="en-US" sz="2600" dirty="0"/>
              <a:t>.</a:t>
            </a:r>
          </a:p>
          <a:p>
            <a:r>
              <a:rPr lang="en-US" sz="2600" b="1"/>
              <a:t>Non-parametric </a:t>
            </a:r>
            <a:r>
              <a:rPr lang="en-US" sz="2600" b="1" dirty="0"/>
              <a:t>tests </a:t>
            </a:r>
            <a:r>
              <a:rPr lang="en-US" sz="2600" dirty="0"/>
              <a:t>(e.g., Wilcoxon tests</a:t>
            </a:r>
            <a:r>
              <a:rPr lang="en-US" sz="2600" b="1" dirty="0"/>
              <a:t>)</a:t>
            </a:r>
            <a:r>
              <a:rPr lang="en-US" sz="2600" dirty="0"/>
              <a:t>: </a:t>
            </a:r>
            <a:r>
              <a:rPr lang="en-US" sz="2600"/>
              <a:t>For data that </a:t>
            </a:r>
            <a:r>
              <a:rPr lang="en-US" sz="2600" dirty="0">
                <a:solidFill>
                  <a:srgbClr val="C00000"/>
                </a:solidFill>
              </a:rPr>
              <a:t>doesn't </a:t>
            </a:r>
            <a:r>
              <a:rPr lang="en-US" sz="2600">
                <a:solidFill>
                  <a:srgbClr val="C00000"/>
                </a:solidFill>
              </a:rPr>
              <a:t>meet normality assumptions</a:t>
            </a:r>
            <a:r>
              <a:rPr lang="en-US" sz="2600" dirty="0"/>
              <a:t>.</a:t>
            </a:r>
          </a:p>
          <a:p>
            <a:r>
              <a:rPr lang="en-US" sz="2600" b="1"/>
              <a:t>Chi-square </a:t>
            </a:r>
            <a:r>
              <a:rPr lang="en-US" sz="2600" b="1" dirty="0"/>
              <a:t>test</a:t>
            </a:r>
            <a:r>
              <a:rPr lang="en-US" sz="2600" dirty="0"/>
              <a:t>: </a:t>
            </a:r>
            <a:r>
              <a:rPr lang="en-US" sz="2600"/>
              <a:t>For </a:t>
            </a:r>
            <a:r>
              <a:rPr lang="en-US" sz="2600">
                <a:solidFill>
                  <a:srgbClr val="C00000"/>
                </a:solidFill>
              </a:rPr>
              <a:t>categorical data</a:t>
            </a:r>
            <a:r>
              <a:rPr lang="en-US" sz="2600"/>
              <a:t>, compare </a:t>
            </a:r>
            <a:r>
              <a:rPr lang="en-US" sz="2600" dirty="0"/>
              <a:t>observed vs expected frequencies</a:t>
            </a:r>
          </a:p>
          <a:p>
            <a:r>
              <a:rPr lang="en-US" sz="2600" dirty="0"/>
              <a:t>…</a:t>
            </a:r>
          </a:p>
          <a:p>
            <a:endParaRPr lang="en-US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3FBD7E-7334-907A-2E4F-A1DC2D008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662" y="4983798"/>
            <a:ext cx="2628628" cy="178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536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A2D81F-886F-3A3A-5D9F-3FB8601F3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128" y="3809999"/>
            <a:ext cx="2943872" cy="2999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F9D58-A238-46C4-A4AB-503CE6921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381"/>
            <a:ext cx="10515600" cy="1325563"/>
          </a:xfrm>
        </p:spPr>
        <p:txBody>
          <a:bodyPr/>
          <a:lstStyle/>
          <a:p>
            <a:r>
              <a:rPr lang="en-US"/>
              <a:t>Assignment </a:t>
            </a:r>
            <a:r>
              <a:rPr lang="en-US" dirty="0"/>
              <a:t>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D5AAE-911C-981E-6E15-F028AFAB7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750"/>
            <a:ext cx="10515600" cy="5274527"/>
          </a:xfrm>
        </p:spPr>
        <p:txBody>
          <a:bodyPr>
            <a:normAutofit fontScale="55000" lnSpcReduction="20000"/>
          </a:bodyPr>
          <a:lstStyle/>
          <a:p>
            <a:r>
              <a:rPr lang="en-US" sz="2700" dirty="0"/>
              <a:t>Using Naïve Bayes on </a:t>
            </a:r>
            <a:r>
              <a:rPr lang="en-US" sz="2400" dirty="0"/>
              <a:t>amr_ds.csv dataset </a:t>
            </a:r>
            <a:r>
              <a:rPr lang="en-US" sz="2700" dirty="0"/>
              <a:t>(use 75% for training and 25% for test), predict </a:t>
            </a:r>
            <a:r>
              <a:rPr lang="en-US" sz="2700" dirty="0" err="1"/>
              <a:t>not_MDR</a:t>
            </a:r>
            <a:r>
              <a:rPr lang="en-US" sz="2700" dirty="0"/>
              <a:t> column by two other columns. Calculate accuracy of the model on the test data.</a:t>
            </a:r>
          </a:p>
          <a:p>
            <a:r>
              <a:rPr lang="en-US" dirty="0"/>
              <a:t>Using all records in amr_ds.csv dataset to calculate following formula manually or using a piece of code:</a:t>
            </a:r>
          </a:p>
          <a:p>
            <a:pPr marL="0" indent="0">
              <a:buNone/>
            </a:pPr>
            <a:r>
              <a:rPr lang="en-US" dirty="0" err="1"/>
              <a:t>amp_pen</a:t>
            </a:r>
            <a:r>
              <a:rPr lang="en-US" dirty="0"/>
              <a:t> = number of records with Ampicillin=1 and Penicillin =1</a:t>
            </a:r>
          </a:p>
          <a:p>
            <a:pPr marL="0" indent="0">
              <a:buNone/>
            </a:pPr>
            <a:r>
              <a:rPr lang="en-US" dirty="0" err="1"/>
              <a:t>amp_nmdr</a:t>
            </a:r>
            <a:r>
              <a:rPr lang="en-US" dirty="0"/>
              <a:t> = number of records with Ampicillin=1 and </a:t>
            </a:r>
            <a:r>
              <a:rPr lang="en-US" dirty="0" err="1"/>
              <a:t>Not_MDR</a:t>
            </a:r>
            <a:r>
              <a:rPr lang="en-US" dirty="0"/>
              <a:t> =1</a:t>
            </a:r>
          </a:p>
          <a:p>
            <a:pPr marL="0" indent="0">
              <a:buNone/>
            </a:pPr>
            <a:r>
              <a:rPr lang="en-US" dirty="0"/>
              <a:t>pen_ </a:t>
            </a:r>
            <a:r>
              <a:rPr lang="en-US" dirty="0" err="1"/>
              <a:t>nmdr</a:t>
            </a:r>
            <a:r>
              <a:rPr lang="en-US" dirty="0"/>
              <a:t> = number of records with Penicillin =1 and </a:t>
            </a:r>
            <a:r>
              <a:rPr lang="en-US" dirty="0" err="1"/>
              <a:t>Not_MDR</a:t>
            </a:r>
            <a:r>
              <a:rPr lang="en-US" dirty="0"/>
              <a:t> =1</a:t>
            </a:r>
          </a:p>
          <a:p>
            <a:r>
              <a:rPr lang="en-US" dirty="0"/>
              <a:t>Using states [‘Ampicillin’,’ Penicillin’,’ </a:t>
            </a:r>
            <a:r>
              <a:rPr lang="en-US" dirty="0" err="1"/>
              <a:t>Not_MDR</a:t>
            </a:r>
            <a:r>
              <a:rPr lang="en-US" dirty="0"/>
              <a:t>’]  and following transition matrix develop a code to create a Markov chain.</a:t>
            </a:r>
          </a:p>
          <a:p>
            <a:pPr marL="0" indent="0">
              <a:buNone/>
            </a:pPr>
            <a:r>
              <a:rPr lang="en-US" dirty="0" err="1"/>
              <a:t>transition_matrix</a:t>
            </a:r>
            <a:r>
              <a:rPr lang="en-US" dirty="0"/>
              <a:t> = [[0, </a:t>
            </a:r>
            <a:r>
              <a:rPr lang="en-US" dirty="0" err="1"/>
              <a:t>amp_pen</a:t>
            </a:r>
            <a:r>
              <a:rPr lang="en-US" dirty="0"/>
              <a:t>/(</a:t>
            </a:r>
            <a:r>
              <a:rPr lang="en-US" dirty="0" err="1"/>
              <a:t>amp_nmdr+amp_pen</a:t>
            </a:r>
            <a:r>
              <a:rPr lang="en-US" dirty="0"/>
              <a:t>), </a:t>
            </a:r>
            <a:r>
              <a:rPr lang="en-US" dirty="0" err="1"/>
              <a:t>amp_nmdr</a:t>
            </a:r>
            <a:r>
              <a:rPr lang="en-US" dirty="0"/>
              <a:t>/(</a:t>
            </a:r>
            <a:r>
              <a:rPr lang="en-US" dirty="0" err="1"/>
              <a:t>amp_nmdr+amp_pen</a:t>
            </a:r>
            <a:r>
              <a:rPr lang="en-US" dirty="0"/>
              <a:t>)],</a:t>
            </a:r>
          </a:p>
          <a:p>
            <a:pPr marL="0" indent="0">
              <a:buNone/>
            </a:pPr>
            <a:r>
              <a:rPr lang="en-US" dirty="0"/>
              <a:t>                                    [</a:t>
            </a:r>
            <a:r>
              <a:rPr lang="en-US" dirty="0" err="1"/>
              <a:t>amp_pen</a:t>
            </a:r>
            <a:r>
              <a:rPr lang="en-US" dirty="0"/>
              <a:t>/(</a:t>
            </a:r>
            <a:r>
              <a:rPr lang="en-US" dirty="0" err="1"/>
              <a:t>pen_nmdr+amp_pen</a:t>
            </a:r>
            <a:r>
              <a:rPr lang="en-US" dirty="0"/>
              <a:t>), 0, </a:t>
            </a:r>
            <a:r>
              <a:rPr lang="en-US" dirty="0" err="1"/>
              <a:t>pen_nmdr</a:t>
            </a:r>
            <a:r>
              <a:rPr lang="en-US" dirty="0"/>
              <a:t>/(</a:t>
            </a:r>
            <a:r>
              <a:rPr lang="en-US" dirty="0" err="1"/>
              <a:t>pen_nmdr+amp_pen</a:t>
            </a:r>
            <a:r>
              <a:rPr lang="en-US" dirty="0"/>
              <a:t>)],</a:t>
            </a:r>
          </a:p>
          <a:p>
            <a:pPr marL="0" indent="0">
              <a:buNone/>
            </a:pPr>
            <a:r>
              <a:rPr lang="en-US" dirty="0"/>
              <a:t>                                    [</a:t>
            </a:r>
            <a:r>
              <a:rPr lang="en-US" dirty="0" err="1"/>
              <a:t>amp_nmdr</a:t>
            </a:r>
            <a:r>
              <a:rPr lang="en-US" dirty="0"/>
              <a:t>/(</a:t>
            </a:r>
            <a:r>
              <a:rPr lang="en-US" dirty="0" err="1"/>
              <a:t>amp_nmdr+pen_nmdr</a:t>
            </a:r>
            <a:r>
              <a:rPr lang="en-US" dirty="0"/>
              <a:t>), </a:t>
            </a:r>
            <a:r>
              <a:rPr lang="en-US" dirty="0" err="1"/>
              <a:t>pen_nmdr</a:t>
            </a:r>
            <a:r>
              <a:rPr lang="en-US" dirty="0"/>
              <a:t>/(</a:t>
            </a:r>
            <a:r>
              <a:rPr lang="en-US" dirty="0" err="1"/>
              <a:t>amp_nmdr+pen_nmdr</a:t>
            </a:r>
            <a:r>
              <a:rPr lang="en-US" dirty="0"/>
              <a:t>), 0]]</a:t>
            </a:r>
          </a:p>
          <a:p>
            <a:r>
              <a:rPr lang="en-US" dirty="0"/>
              <a:t>Calculate the probability of each state in long term (stationary state).</a:t>
            </a:r>
          </a:p>
          <a:p>
            <a:r>
              <a:rPr lang="en-US" dirty="0"/>
              <a:t>Suppose that there is an association between infection after surgery and resistances to antimicrobials as follows: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Predict most probable sequence of states if we observe the following sequence in a patient:</a:t>
            </a:r>
          </a:p>
          <a:p>
            <a:pPr marL="0" indent="0">
              <a:buNone/>
            </a:pPr>
            <a:r>
              <a:rPr lang="en-US" dirty="0"/>
              <a:t>[Infection after surgery, No infection after surgery, Infection after surgery] 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60320C0-08CD-B3BD-07CD-B2BB4C1B8B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8328372"/>
              </p:ext>
            </p:extLst>
          </p:nvPr>
        </p:nvGraphicFramePr>
        <p:xfrm>
          <a:off x="1020464" y="4821969"/>
          <a:ext cx="3257092" cy="787400"/>
        </p:xfrm>
        <a:graphic>
          <a:graphicData uri="http://schemas.openxmlformats.org/drawingml/2006/table">
            <a:tbl>
              <a:tblPr/>
              <a:tblGrid>
                <a:gridCol w="910974">
                  <a:extLst>
                    <a:ext uri="{9D8B030D-6E8A-4147-A177-3AD203B41FA5}">
                      <a16:colId xmlns:a16="http://schemas.microsoft.com/office/drawing/2014/main" val="2176376932"/>
                    </a:ext>
                  </a:extLst>
                </a:gridCol>
                <a:gridCol w="1173059">
                  <a:extLst>
                    <a:ext uri="{9D8B030D-6E8A-4147-A177-3AD203B41FA5}">
                      <a16:colId xmlns:a16="http://schemas.microsoft.com/office/drawing/2014/main" val="1379280690"/>
                    </a:ext>
                  </a:extLst>
                </a:gridCol>
                <a:gridCol w="1173059">
                  <a:extLst>
                    <a:ext uri="{9D8B030D-6E8A-4147-A177-3AD203B41FA5}">
                      <a16:colId xmlns:a16="http://schemas.microsoft.com/office/drawing/2014/main" val="2648583325"/>
                    </a:ext>
                  </a:extLst>
                </a:gridCol>
              </a:tblGrid>
              <a:tr h="1333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970" marR="13970" marT="1397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Infection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970" marR="13970" marT="139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Infection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970" marR="13970" marT="139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076357"/>
                  </a:ext>
                </a:extLst>
              </a:tr>
              <a:tr h="1333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Amp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970" marR="13970" marT="139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970" marR="13970" marT="139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970" marR="13970" marT="139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551861"/>
                  </a:ext>
                </a:extLst>
              </a:tr>
              <a:tr h="1333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970" marR="13970" marT="139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970" marR="13970" marT="139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970" marR="13970" marT="139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575027"/>
                  </a:ext>
                </a:extLst>
              </a:tr>
              <a:tr h="1333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NMDR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970" marR="13970" marT="139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970" marR="13970" marT="139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970" marR="13970" marT="139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156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6921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540" y="238381"/>
            <a:ext cx="10820937" cy="647478"/>
          </a:xfrm>
        </p:spPr>
        <p:txBody>
          <a:bodyPr>
            <a:normAutofit/>
          </a:bodyPr>
          <a:lstStyle/>
          <a:p>
            <a:r>
              <a:rPr lang="en-US" sz="4000" spc="-95"/>
              <a:t>Training  - Example</a:t>
            </a:r>
            <a:endParaRPr lang="en-US" sz="4000" spc="-95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3390" y="885859"/>
            <a:ext cx="7082744" cy="58864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P(c1) = P</a:t>
            </a:r>
            <a:r>
              <a:rPr lang="en-US" sz="2000"/>
              <a:t>(Play </a:t>
            </a:r>
            <a:r>
              <a:rPr lang="en-US" sz="2000" dirty="0"/>
              <a:t>Tennis= yes) = 9/14	  P(c2)=P</a:t>
            </a:r>
            <a:r>
              <a:rPr lang="en-US" sz="2000"/>
              <a:t>(Play </a:t>
            </a:r>
            <a:r>
              <a:rPr lang="en-US" sz="2000" dirty="0"/>
              <a:t>Tennis= No) = 5/14</a:t>
            </a:r>
          </a:p>
          <a:p>
            <a:endParaRPr lang="en-US" sz="2000" dirty="0"/>
          </a:p>
        </p:txBody>
      </p:sp>
      <p:pic>
        <p:nvPicPr>
          <p:cNvPr id="4" name="Picture 5" descr="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575" y="1626533"/>
            <a:ext cx="5811763" cy="442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846D79-9D80-76EB-B5E9-A007AFC97EF5}"/>
              </a:ext>
            </a:extLst>
          </p:cNvPr>
          <p:cNvSpPr txBox="1"/>
          <p:nvPr/>
        </p:nvSpPr>
        <p:spPr>
          <a:xfrm>
            <a:off x="278291" y="5362851"/>
            <a:ext cx="4113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Step 1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: Calculation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of Prior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3A707-41EA-8645-3F56-1CCC339A33CA}"/>
              </a:ext>
            </a:extLst>
          </p:cNvPr>
          <p:cNvSpPr txBox="1"/>
          <p:nvPr/>
        </p:nvSpPr>
        <p:spPr>
          <a:xfrm>
            <a:off x="9461800" y="1584531"/>
            <a:ext cx="294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(14)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EA7D1-8952-4762-D4F3-DB2A1C165279}"/>
              </a:ext>
            </a:extLst>
          </p:cNvPr>
          <p:cNvSpPr txBox="1"/>
          <p:nvPr/>
        </p:nvSpPr>
        <p:spPr>
          <a:xfrm>
            <a:off x="482540" y="1033484"/>
            <a:ext cx="113635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/>
              <a:t>Classification </a:t>
            </a:r>
            <a:r>
              <a:rPr lang="en-US" sz="2400" b="1" dirty="0"/>
              <a:t>Problem</a:t>
            </a:r>
            <a:r>
              <a:rPr lang="en-US" sz="2400" dirty="0"/>
              <a:t>: Predict </a:t>
            </a:r>
            <a:r>
              <a:rPr lang="en-US" sz="2400"/>
              <a:t>two </a:t>
            </a:r>
            <a:r>
              <a:rPr lang="en-US" sz="2400">
                <a:solidFill>
                  <a:srgbClr val="C00000"/>
                </a:solidFill>
              </a:rPr>
              <a:t>classes</a:t>
            </a:r>
            <a:r>
              <a:rPr lang="en-US" sz="2400"/>
              <a:t> of Play </a:t>
            </a:r>
            <a:r>
              <a:rPr lang="en-US" sz="2400" dirty="0"/>
              <a:t>Tennis (Yes) or Not (NO</a:t>
            </a:r>
            <a:r>
              <a:rPr lang="en-US" sz="2400"/>
              <a:t>) based on weather </a:t>
            </a:r>
            <a:r>
              <a:rPr lang="en-US" sz="2400" dirty="0"/>
              <a:t>conditions </a:t>
            </a:r>
            <a:r>
              <a:rPr lang="en-US" sz="2400"/>
              <a:t>(</a:t>
            </a:r>
            <a:r>
              <a:rPr lang="en-US" sz="2400">
                <a:solidFill>
                  <a:srgbClr val="C00000"/>
                </a:solidFill>
              </a:rPr>
              <a:t>features</a:t>
            </a:r>
            <a:r>
              <a:rPr lang="en-US" sz="2400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441F29-0E1B-5384-C264-08504EDF2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66" y="6084602"/>
            <a:ext cx="3674821" cy="58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26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95"/>
              <a:t>Training  - Example</a:t>
            </a:r>
            <a:endParaRPr lang="en-US" sz="4000" spc="-95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037376"/>
              </p:ext>
            </p:extLst>
          </p:nvPr>
        </p:nvGraphicFramePr>
        <p:xfrm>
          <a:off x="155154" y="4366019"/>
          <a:ext cx="8127999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092681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1126080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39844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OUTLOOK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948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Playing </a:t>
                      </a:r>
                      <a:r>
                        <a:rPr lang="en-US" b="1" dirty="0"/>
                        <a:t>Tennis =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Playing </a:t>
                      </a:r>
                      <a:r>
                        <a:rPr lang="en-US" b="1" dirty="0"/>
                        <a:t>Tennis = 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771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468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Overcast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0/5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171073"/>
                  </a:ext>
                </a:extLst>
              </a:tr>
              <a:tr h="333707">
                <a:tc>
                  <a:txBody>
                    <a:bodyPr/>
                    <a:lstStyle/>
                    <a:p>
                      <a:r>
                        <a:rPr lang="en-US"/>
                        <a:t>Rainy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336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Total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131068"/>
                  </a:ext>
                </a:extLst>
              </a:tr>
            </a:tbl>
          </a:graphicData>
        </a:graphic>
      </p:graphicFrame>
      <p:pic>
        <p:nvPicPr>
          <p:cNvPr id="4" name="Picture 5" descr="image.png">
            <a:extLst>
              <a:ext uri="{FF2B5EF4-FFF2-40B4-BE49-F238E27FC236}">
                <a16:creationId xmlns:a16="http://schemas.microsoft.com/office/drawing/2014/main" id="{D50EB567-CB0A-8BC9-D94B-A81DC6F1D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206" y="71548"/>
            <a:ext cx="5029982" cy="3826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A47378-1E7B-F239-80A8-D6376CB5A532}"/>
              </a:ext>
            </a:extLst>
          </p:cNvPr>
          <p:cNvSpPr txBox="1"/>
          <p:nvPr/>
        </p:nvSpPr>
        <p:spPr>
          <a:xfrm>
            <a:off x="3078296" y="3844999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Times New Roman" charset="0"/>
              </a:rPr>
              <a:t>P</a:t>
            </a:r>
            <a:r>
              <a:rPr lang="en-US" altLang="zh-CN" sz="2400" dirty="0">
                <a:latin typeface="Times New Roman" charset="0"/>
              </a:rPr>
              <a:t>(</a:t>
            </a:r>
            <a:r>
              <a:rPr lang="en-US" altLang="zh-CN" sz="2400" i="1" dirty="0">
                <a:solidFill>
                  <a:srgbClr val="C00000"/>
                </a:solidFill>
                <a:latin typeface="Times New Roman" charset="0"/>
              </a:rPr>
              <a:t>x</a:t>
            </a:r>
            <a:r>
              <a:rPr lang="en-US" altLang="zh-CN" sz="2400" i="1" baseline="-25000" dirty="0">
                <a:solidFill>
                  <a:srgbClr val="C00000"/>
                </a:solidFill>
                <a:latin typeface="Times New Roman" charset="0"/>
              </a:rPr>
              <a:t>1</a:t>
            </a:r>
            <a:r>
              <a:rPr lang="en-US" altLang="zh-CN" sz="2400" i="1" dirty="0">
                <a:latin typeface="Times New Roman" charset="0"/>
              </a:rPr>
              <a:t>|c</a:t>
            </a:r>
            <a:r>
              <a:rPr lang="en-US" altLang="zh-CN" sz="2400" i="1" baseline="-25000" dirty="0">
                <a:latin typeface="Times New Roman" charset="0"/>
              </a:rPr>
              <a:t>1</a:t>
            </a:r>
            <a:r>
              <a:rPr lang="en-US" altLang="zh-CN" sz="2400" dirty="0">
                <a:latin typeface="Times New Roman" charset="0"/>
              </a:rPr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70311-3CBC-1144-A619-74DA61D7AFC6}"/>
              </a:ext>
            </a:extLst>
          </p:cNvPr>
          <p:cNvSpPr txBox="1"/>
          <p:nvPr/>
        </p:nvSpPr>
        <p:spPr>
          <a:xfrm>
            <a:off x="5934157" y="3871618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Times New Roman" charset="0"/>
              </a:rPr>
              <a:t>P</a:t>
            </a:r>
            <a:r>
              <a:rPr lang="en-US" altLang="zh-CN" sz="2400" dirty="0">
                <a:latin typeface="Times New Roman" charset="0"/>
              </a:rPr>
              <a:t>(</a:t>
            </a:r>
            <a:r>
              <a:rPr lang="en-US" altLang="zh-CN" sz="2400" i="1" dirty="0">
                <a:solidFill>
                  <a:srgbClr val="C00000"/>
                </a:solidFill>
                <a:latin typeface="Times New Roman" charset="0"/>
              </a:rPr>
              <a:t>x</a:t>
            </a:r>
            <a:r>
              <a:rPr lang="en-US" altLang="zh-CN" sz="2400" i="1" baseline="-25000" dirty="0">
                <a:solidFill>
                  <a:srgbClr val="C00000"/>
                </a:solidFill>
                <a:latin typeface="Times New Roman" charset="0"/>
              </a:rPr>
              <a:t>1</a:t>
            </a:r>
            <a:r>
              <a:rPr lang="en-US" altLang="zh-CN" sz="2400" i="1" dirty="0">
                <a:latin typeface="Times New Roman" charset="0"/>
              </a:rPr>
              <a:t>|c</a:t>
            </a:r>
            <a:r>
              <a:rPr lang="en-US" altLang="zh-CN" sz="2400" i="1" baseline="-25000" dirty="0">
                <a:latin typeface="Times New Roman" charset="0"/>
              </a:rPr>
              <a:t>2</a:t>
            </a:r>
            <a:r>
              <a:rPr lang="en-US" altLang="zh-CN" sz="2400" dirty="0">
                <a:latin typeface="Times New Roman" charset="0"/>
              </a:rPr>
              <a:t>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4BD8E3-95F0-53B4-4CCD-209E01E18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140" y="2665338"/>
            <a:ext cx="4638675" cy="695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AC59D0-CC6E-8400-2B1B-750E185EADD3}"/>
              </a:ext>
            </a:extLst>
          </p:cNvPr>
          <p:cNvSpPr txBox="1"/>
          <p:nvPr/>
        </p:nvSpPr>
        <p:spPr>
          <a:xfrm>
            <a:off x="962502" y="2045668"/>
            <a:ext cx="48286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Step 2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: Calculation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of Likelihoods </a:t>
            </a:r>
          </a:p>
        </p:txBody>
      </p:sp>
    </p:spTree>
    <p:extLst>
      <p:ext uri="{BB962C8B-B14F-4D97-AF65-F5344CB8AC3E}">
        <p14:creationId xmlns:p14="http://schemas.microsoft.com/office/powerpoint/2010/main" val="656037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95"/>
              <a:t>Training  - Example</a:t>
            </a:r>
            <a:endParaRPr lang="en-US" sz="4000" spc="-95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951781"/>
              </p:ext>
            </p:extLst>
          </p:nvPr>
        </p:nvGraphicFramePr>
        <p:xfrm>
          <a:off x="272763" y="4358686"/>
          <a:ext cx="8127999" cy="227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092681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1126080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39844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/>
                        <a:t>TEMPERATURE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948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Playing </a:t>
                      </a:r>
                      <a:r>
                        <a:rPr lang="en-US" b="1" dirty="0"/>
                        <a:t>Tennis =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Playing </a:t>
                      </a:r>
                      <a:r>
                        <a:rPr lang="en-US" b="1" dirty="0"/>
                        <a:t>Tennis = 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771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468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171073"/>
                  </a:ext>
                </a:extLst>
              </a:tr>
              <a:tr h="417240">
                <a:tc>
                  <a:txBody>
                    <a:bodyPr/>
                    <a:lstStyle/>
                    <a:p>
                      <a:r>
                        <a:rPr lang="en-US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336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Total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131068"/>
                  </a:ext>
                </a:extLst>
              </a:tr>
            </a:tbl>
          </a:graphicData>
        </a:graphic>
      </p:graphicFrame>
      <p:pic>
        <p:nvPicPr>
          <p:cNvPr id="5" name="Picture 5" descr="image.png">
            <a:extLst>
              <a:ext uri="{FF2B5EF4-FFF2-40B4-BE49-F238E27FC236}">
                <a16:creationId xmlns:a16="http://schemas.microsoft.com/office/drawing/2014/main" id="{D378A838-287E-CDF8-AD4C-FE843EB97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655" y="24220"/>
            <a:ext cx="5029982" cy="3826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F5AF81-A186-2B76-19A9-CB8D9B56262E}"/>
              </a:ext>
            </a:extLst>
          </p:cNvPr>
          <p:cNvSpPr txBox="1"/>
          <p:nvPr/>
        </p:nvSpPr>
        <p:spPr>
          <a:xfrm>
            <a:off x="3579104" y="3844998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Times New Roman" charset="0"/>
              </a:rPr>
              <a:t>P</a:t>
            </a:r>
            <a:r>
              <a:rPr lang="en-US" altLang="zh-CN" sz="2400" dirty="0">
                <a:latin typeface="Times New Roman" charset="0"/>
              </a:rPr>
              <a:t>(</a:t>
            </a:r>
            <a:r>
              <a:rPr lang="en-US" altLang="zh-CN" sz="2400" i="1" dirty="0">
                <a:solidFill>
                  <a:srgbClr val="C00000"/>
                </a:solidFill>
                <a:latin typeface="Times New Roman" charset="0"/>
              </a:rPr>
              <a:t>x</a:t>
            </a:r>
            <a:r>
              <a:rPr lang="en-US" altLang="zh-CN" sz="2400" i="1" baseline="-25000" dirty="0">
                <a:solidFill>
                  <a:srgbClr val="C00000"/>
                </a:solidFill>
                <a:latin typeface="Times New Roman" charset="0"/>
              </a:rPr>
              <a:t>2</a:t>
            </a:r>
            <a:r>
              <a:rPr lang="en-US" altLang="zh-CN" sz="2400" i="1" dirty="0">
                <a:latin typeface="Times New Roman" charset="0"/>
              </a:rPr>
              <a:t>|c</a:t>
            </a:r>
            <a:r>
              <a:rPr lang="en-US" altLang="zh-CN" sz="2400" i="1" baseline="-25000" dirty="0">
                <a:latin typeface="Times New Roman" charset="0"/>
              </a:rPr>
              <a:t>1</a:t>
            </a:r>
            <a:r>
              <a:rPr lang="en-US" altLang="zh-CN" sz="2400" dirty="0">
                <a:latin typeface="Times New Roman" charset="0"/>
              </a:rPr>
              <a:t>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DEFBBB-F9EC-DD33-CCE3-B77B5DA2E316}"/>
              </a:ext>
            </a:extLst>
          </p:cNvPr>
          <p:cNvSpPr txBox="1"/>
          <p:nvPr/>
        </p:nvSpPr>
        <p:spPr>
          <a:xfrm>
            <a:off x="6096000" y="3844998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Times New Roman" charset="0"/>
              </a:rPr>
              <a:t>P</a:t>
            </a:r>
            <a:r>
              <a:rPr lang="en-US" altLang="zh-CN" sz="2400" dirty="0">
                <a:latin typeface="Times New Roman" charset="0"/>
              </a:rPr>
              <a:t>(</a:t>
            </a:r>
            <a:r>
              <a:rPr lang="en-US" altLang="zh-CN" sz="2400" i="1" dirty="0">
                <a:solidFill>
                  <a:srgbClr val="C00000"/>
                </a:solidFill>
                <a:latin typeface="Times New Roman" charset="0"/>
              </a:rPr>
              <a:t>x</a:t>
            </a:r>
            <a:r>
              <a:rPr lang="en-US" altLang="zh-CN" sz="2400" i="1" baseline="-25000" dirty="0">
                <a:solidFill>
                  <a:srgbClr val="C00000"/>
                </a:solidFill>
                <a:latin typeface="Times New Roman" charset="0"/>
              </a:rPr>
              <a:t>2</a:t>
            </a:r>
            <a:r>
              <a:rPr lang="en-US" altLang="zh-CN" sz="2400" i="1" dirty="0">
                <a:latin typeface="Times New Roman" charset="0"/>
              </a:rPr>
              <a:t>|c</a:t>
            </a:r>
            <a:r>
              <a:rPr lang="en-US" altLang="zh-CN" sz="2400" i="1" baseline="-25000" dirty="0">
                <a:latin typeface="Times New Roman" charset="0"/>
              </a:rPr>
              <a:t>2</a:t>
            </a:r>
            <a:r>
              <a:rPr lang="en-US" altLang="zh-CN" sz="2400" dirty="0">
                <a:latin typeface="Times New Roman" charset="0"/>
              </a:rPr>
              <a:t>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9D33EE-592D-1439-91A0-CB0986A08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02" y="2499314"/>
            <a:ext cx="4638675" cy="695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FF3186-34CB-64EA-3E23-5012C6005DDC}"/>
              </a:ext>
            </a:extLst>
          </p:cNvPr>
          <p:cNvSpPr txBox="1"/>
          <p:nvPr/>
        </p:nvSpPr>
        <p:spPr>
          <a:xfrm>
            <a:off x="962502" y="2045668"/>
            <a:ext cx="48286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Step 2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: Calculation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of Likelihoods </a:t>
            </a:r>
          </a:p>
        </p:txBody>
      </p:sp>
    </p:spTree>
    <p:extLst>
      <p:ext uri="{BB962C8B-B14F-4D97-AF65-F5344CB8AC3E}">
        <p14:creationId xmlns:p14="http://schemas.microsoft.com/office/powerpoint/2010/main" val="711609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Metadata/LabelInfo.xml><?xml version="1.0" encoding="utf-8"?>
<clbl:labelList xmlns:clbl="http://schemas.microsoft.com/office/2020/mipLabelMetadata">
  <clbl:label id="{7893ce20-a697-4fd6-a4da-14011f6a471d}" enabled="1" method="Standard" siteId="{a8eec281-aaa3-4dae-ac9b-9a398b9215e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23963</TotalTime>
  <Words>7110</Words>
  <Application>Microsoft Office PowerPoint</Application>
  <PresentationFormat>Widescreen</PresentationFormat>
  <Paragraphs>1090</Paragraphs>
  <Slides>69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85" baseType="lpstr">
      <vt:lpstr>ＭＳ Ｐゴシック</vt:lpstr>
      <vt:lpstr>Aptos</vt:lpstr>
      <vt:lpstr>Aptos Narrow</vt:lpstr>
      <vt:lpstr>Arial</vt:lpstr>
      <vt:lpstr>Calibri</vt:lpstr>
      <vt:lpstr>Calibri (Body)</vt:lpstr>
      <vt:lpstr>Calibri Light</vt:lpstr>
      <vt:lpstr>Cambria Math</vt:lpstr>
      <vt:lpstr>cmmi10</vt:lpstr>
      <vt:lpstr>Math1</vt:lpstr>
      <vt:lpstr>Symbol</vt:lpstr>
      <vt:lpstr>Times New Roman</vt:lpstr>
      <vt:lpstr>Wingdings</vt:lpstr>
      <vt:lpstr>Office Theme</vt:lpstr>
      <vt:lpstr>Equation</vt:lpstr>
      <vt:lpstr>Drawing</vt:lpstr>
      <vt:lpstr>Data Science Engineering Methods and Tools   Lecture 7</vt:lpstr>
      <vt:lpstr>Naive Bayes classifiers</vt:lpstr>
      <vt:lpstr>Bayes Rule</vt:lpstr>
      <vt:lpstr>Naïve Bayes - Example</vt:lpstr>
      <vt:lpstr>Naive Bayes Method</vt:lpstr>
      <vt:lpstr>Naive Bayes – Training  </vt:lpstr>
      <vt:lpstr>Training  - Example</vt:lpstr>
      <vt:lpstr>Training  - Example</vt:lpstr>
      <vt:lpstr>Training  - Example</vt:lpstr>
      <vt:lpstr>Training  - Example</vt:lpstr>
      <vt:lpstr>Training  - Example</vt:lpstr>
      <vt:lpstr>Inference - Example</vt:lpstr>
      <vt:lpstr>Inference - Example</vt:lpstr>
      <vt:lpstr>Zero Frequency - Categorical Data</vt:lpstr>
      <vt:lpstr>Naive Bayes for Continuous Features</vt:lpstr>
      <vt:lpstr>Data Preprocessing for Naïve Bayes</vt:lpstr>
      <vt:lpstr>Advantages and Disadvantages of Naïve Bayes</vt:lpstr>
      <vt:lpstr>Applications of Naïve Bayes</vt:lpstr>
      <vt:lpstr>Example - Randomization Probabilities</vt:lpstr>
      <vt:lpstr>Probability</vt:lpstr>
      <vt:lpstr>Statistics</vt:lpstr>
      <vt:lpstr>Markov chain</vt:lpstr>
      <vt:lpstr>PowerPoint Presentation</vt:lpstr>
      <vt:lpstr>Transition Matrix - Example</vt:lpstr>
      <vt:lpstr>Markov Chain - Training</vt:lpstr>
      <vt:lpstr>Markov Chain - Inference</vt:lpstr>
      <vt:lpstr>Markov Chain Inference - Example</vt:lpstr>
      <vt:lpstr>Markov Chain Inference - Example</vt:lpstr>
      <vt:lpstr>Markov Chain – Prediction Types</vt:lpstr>
      <vt:lpstr>Stationary (Steady) State</vt:lpstr>
      <vt:lpstr>Absorbing Markov</vt:lpstr>
      <vt:lpstr>Periodic Markov</vt:lpstr>
      <vt:lpstr>Recurrent and Transient States </vt:lpstr>
      <vt:lpstr>Regular Markov</vt:lpstr>
      <vt:lpstr>Markov Chain - Ergodicity</vt:lpstr>
      <vt:lpstr>Stationary(Steady) State - Calculation</vt:lpstr>
      <vt:lpstr>Stationary State - Example</vt:lpstr>
      <vt:lpstr>Stationary State Applications</vt:lpstr>
      <vt:lpstr>Markov-Decision Process in RL</vt:lpstr>
      <vt:lpstr>Higher Order Markov Chain</vt:lpstr>
      <vt:lpstr>Hidden Markov Model</vt:lpstr>
      <vt:lpstr>HMM - Problem Statement</vt:lpstr>
      <vt:lpstr>Hidden Markov Model - Evaluation problem</vt:lpstr>
      <vt:lpstr>Marginalization</vt:lpstr>
      <vt:lpstr>Evaluation Problem - Example</vt:lpstr>
      <vt:lpstr>Evaluation Problem - Forward Algorithm</vt:lpstr>
      <vt:lpstr>Evaluation problem - Example</vt:lpstr>
      <vt:lpstr>Forward Algorithm - Example</vt:lpstr>
      <vt:lpstr>Forward Algorithm - Example</vt:lpstr>
      <vt:lpstr>Decoding Problem</vt:lpstr>
      <vt:lpstr>Applications of HMM</vt:lpstr>
      <vt:lpstr>Application of HMM, Part-of-Speech (POS) Tagging</vt:lpstr>
      <vt:lpstr>Confirmatory Data Analysis  (CDA)</vt:lpstr>
      <vt:lpstr>Significant Difference (Effect) Tests</vt:lpstr>
      <vt:lpstr>Identify Significant Difference - Method</vt:lpstr>
      <vt:lpstr>Central Limit Theorem (CLT)</vt:lpstr>
      <vt:lpstr>Statistically Significant Difference</vt:lpstr>
      <vt:lpstr>Standard Normal Distribution</vt:lpstr>
      <vt:lpstr>Z-test</vt:lpstr>
      <vt:lpstr>T-test</vt:lpstr>
      <vt:lpstr>T-Distribution table </vt:lpstr>
      <vt:lpstr>T-Test Steps</vt:lpstr>
      <vt:lpstr>T-test - Example</vt:lpstr>
      <vt:lpstr>Paired T-test</vt:lpstr>
      <vt:lpstr>Calculate T-Value (T-Score)</vt:lpstr>
      <vt:lpstr>Analysis of Result</vt:lpstr>
      <vt:lpstr>Significance Level - Trade-off</vt:lpstr>
      <vt:lpstr>Other Types of Tests</vt:lpstr>
      <vt:lpstr>Assignment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Mosaddegh, Abdolreza</cp:lastModifiedBy>
  <cp:revision>578</cp:revision>
  <dcterms:created xsi:type="dcterms:W3CDTF">2023-12-26T07:54:20Z</dcterms:created>
  <dcterms:modified xsi:type="dcterms:W3CDTF">2025-10-15T21:52:42Z</dcterms:modified>
</cp:coreProperties>
</file>